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5" r:id="rId1"/>
  </p:sldMasterIdLst>
  <p:notesMasterIdLst>
    <p:notesMasterId r:id="rId26"/>
  </p:notesMasterIdLst>
  <p:handoutMasterIdLst>
    <p:handoutMasterId r:id="rId27"/>
  </p:handoutMasterIdLst>
  <p:sldIdLst>
    <p:sldId id="347" r:id="rId2"/>
    <p:sldId id="339" r:id="rId3"/>
    <p:sldId id="349" r:id="rId4"/>
    <p:sldId id="348" r:id="rId5"/>
    <p:sldId id="342" r:id="rId6"/>
    <p:sldId id="350" r:id="rId7"/>
    <p:sldId id="351" r:id="rId8"/>
    <p:sldId id="352" r:id="rId9"/>
    <p:sldId id="341" r:id="rId10"/>
    <p:sldId id="345" r:id="rId11"/>
    <p:sldId id="353" r:id="rId12"/>
    <p:sldId id="354" r:id="rId13"/>
    <p:sldId id="355" r:id="rId14"/>
    <p:sldId id="346" r:id="rId15"/>
    <p:sldId id="357" r:id="rId16"/>
    <p:sldId id="358" r:id="rId17"/>
    <p:sldId id="359" r:id="rId18"/>
    <p:sldId id="360" r:id="rId19"/>
    <p:sldId id="361" r:id="rId20"/>
    <p:sldId id="356" r:id="rId21"/>
    <p:sldId id="362" r:id="rId22"/>
    <p:sldId id="363" r:id="rId23"/>
    <p:sldId id="364" r:id="rId24"/>
    <p:sldId id="365" r:id="rId25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dellelo" initials="c" lastIdx="2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showAnimation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CC"/>
    <a:srgbClr val="69340D"/>
    <a:srgbClr val="136789"/>
    <a:srgbClr val="526B6B"/>
    <a:srgbClr val="322E05"/>
    <a:srgbClr val="3E3805"/>
    <a:srgbClr val="26380C"/>
    <a:srgbClr val="506028"/>
    <a:srgbClr val="3399FF"/>
    <a:srgbClr val="00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794" autoAdjust="0"/>
    <p:restoredTop sz="86400" autoAdjust="0"/>
  </p:normalViewPr>
  <p:slideViewPr>
    <p:cSldViewPr>
      <p:cViewPr varScale="1">
        <p:scale>
          <a:sx n="62" d="100"/>
          <a:sy n="62" d="100"/>
        </p:scale>
        <p:origin x="1508" y="4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930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>
      <p:cViewPr varScale="1">
        <p:scale>
          <a:sx n="85" d="100"/>
          <a:sy n="85" d="100"/>
        </p:scale>
        <p:origin x="-3834" y="-96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2.wmf"/><Relationship Id="rId1" Type="http://schemas.openxmlformats.org/officeDocument/2006/relationships/image" Target="../media/image11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DFFAB7-9EB2-42AE-B012-B876F6B6F628}" type="datetimeFigureOut">
              <a:rPr lang="en-US" smtClean="0"/>
              <a:t>7/17/2018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509C29-5E82-41ED-8CE3-0988C23D1B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411002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20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7B491A9-5D56-A448-96C7-EB6CC08E6C9E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87909792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B491A9-5D56-A448-96C7-EB6CC08E6C9E}" type="slidenum">
              <a:rPr lang="en-US" altLang="en-US" smtClean="0"/>
              <a:pPr/>
              <a:t>1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83778030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B491A9-5D56-A448-96C7-EB6CC08E6C9E}" type="slidenum">
              <a:rPr lang="en-US" altLang="en-US" smtClean="0"/>
              <a:pPr/>
              <a:t>10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89717712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B491A9-5D56-A448-96C7-EB6CC08E6C9E}" type="slidenum">
              <a:rPr lang="en-US" altLang="en-US" smtClean="0"/>
              <a:pPr/>
              <a:t>11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57904846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B491A9-5D56-A448-96C7-EB6CC08E6C9E}" type="slidenum">
              <a:rPr lang="en-US" altLang="en-US" smtClean="0"/>
              <a:pPr/>
              <a:t>12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57904846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B491A9-5D56-A448-96C7-EB6CC08E6C9E}" type="slidenum">
              <a:rPr lang="en-US" altLang="en-US" smtClean="0"/>
              <a:pPr/>
              <a:t>14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421444970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i="1" dirty="0" smtClean="0"/>
              <a:t> </a:t>
            </a:r>
            <a:endParaRPr lang="en-US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B491A9-5D56-A448-96C7-EB6CC08E6C9E}" type="slidenum">
              <a:rPr lang="en-US" altLang="en-US" smtClean="0"/>
              <a:pPr/>
              <a:t>15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0300363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B491A9-5D56-A448-96C7-EB6CC08E6C9E}" type="slidenum">
              <a:rPr lang="en-US" altLang="en-US" smtClean="0"/>
              <a:pPr/>
              <a:t>18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6739335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B491A9-5D56-A448-96C7-EB6CC08E6C9E}" type="slidenum">
              <a:rPr lang="en-US" altLang="en-US" smtClean="0"/>
              <a:pPr/>
              <a:t>20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51385216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B491A9-5D56-A448-96C7-EB6CC08E6C9E}" type="slidenum">
              <a:rPr lang="en-US" altLang="en-US" smtClean="0"/>
              <a:pPr/>
              <a:t>21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71649457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B491A9-5D56-A448-96C7-EB6CC08E6C9E}" type="slidenum">
              <a:rPr lang="en-US" altLang="en-US" smtClean="0"/>
              <a:pPr/>
              <a:t>22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91108025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dirty="0" smtClean="0"/>
              <a:t>Use the datafile DistanceHome.csv</a:t>
            </a:r>
            <a:endParaRPr lang="en-US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B491A9-5D56-A448-96C7-EB6CC08E6C9E}" type="slidenum">
              <a:rPr lang="en-US" altLang="en-US" smtClean="0"/>
              <a:pPr/>
              <a:t>23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40496231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B491A9-5D56-A448-96C7-EB6CC08E6C9E}" type="slidenum">
              <a:rPr lang="en-US" altLang="en-US" smtClean="0"/>
              <a:pPr/>
              <a:t>2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65545369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B491A9-5D56-A448-96C7-EB6CC08E6C9E}" type="slidenum">
              <a:rPr lang="en-US" altLang="en-US" smtClean="0"/>
              <a:pPr/>
              <a:t>24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39146245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B491A9-5D56-A448-96C7-EB6CC08E6C9E}" type="slidenum">
              <a:rPr lang="en-US" altLang="en-US" smtClean="0"/>
              <a:pPr/>
              <a:t>3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25932424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B491A9-5D56-A448-96C7-EB6CC08E6C9E}" type="slidenum">
              <a:rPr lang="en-US" altLang="en-US" smtClean="0"/>
              <a:pPr/>
              <a:t>4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59072727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B491A9-5D56-A448-96C7-EB6CC08E6C9E}" type="slidenum">
              <a:rPr lang="en-US" altLang="en-US" smtClean="0"/>
              <a:pPr/>
              <a:t>5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57904846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B491A9-5D56-A448-96C7-EB6CC08E6C9E}" type="slidenum">
              <a:rPr lang="en-US" altLang="en-US" smtClean="0"/>
              <a:pPr/>
              <a:t>6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57904846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B491A9-5D56-A448-96C7-EB6CC08E6C9E}" type="slidenum">
              <a:rPr lang="en-US" altLang="en-US" smtClean="0"/>
              <a:pPr/>
              <a:t>7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57904846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B491A9-5D56-A448-96C7-EB6CC08E6C9E}" type="slidenum">
              <a:rPr lang="en-US" altLang="en-US" smtClean="0"/>
              <a:pPr/>
              <a:t>8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57904846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B491A9-5D56-A448-96C7-EB6CC08E6C9E}" type="slidenum">
              <a:rPr lang="en-US" altLang="en-US" smtClean="0"/>
              <a:pPr/>
              <a:t>9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8489470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hapter Opener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2166816"/>
            <a:ext cx="9144000" cy="2524369"/>
          </a:xfrm>
          <a:prstGeom prst="rect">
            <a:avLst/>
          </a:prstGeom>
          <a:solidFill>
            <a:srgbClr val="3333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Clr>
                <a:srgbClr val="526B6B"/>
              </a:buClr>
            </a:pP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362200"/>
            <a:ext cx="8229600" cy="1257306"/>
          </a:xfrm>
        </p:spPr>
        <p:txBody>
          <a:bodyPr/>
          <a:lstStyle>
            <a:lvl1pPr algn="ctr"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Subtitle 1"/>
          <p:cNvSpPr>
            <a:spLocks noGrp="1"/>
          </p:cNvSpPr>
          <p:nvPr>
            <p:ph sz="quarter" idx="15"/>
          </p:nvPr>
        </p:nvSpPr>
        <p:spPr>
          <a:xfrm>
            <a:off x="703196" y="3771906"/>
            <a:ext cx="7737608" cy="672804"/>
          </a:xfrm>
        </p:spPr>
        <p:txBody>
          <a:bodyPr/>
          <a:lstStyle>
            <a:lvl1pPr algn="l">
              <a:buClr>
                <a:srgbClr val="3333CC"/>
              </a:buClr>
              <a:defRPr/>
            </a:lvl1pPr>
            <a:lvl2pPr algn="l">
              <a:buClr>
                <a:srgbClr val="3333CC"/>
              </a:buClr>
              <a:defRPr/>
            </a:lvl2pPr>
            <a:lvl3pPr algn="l">
              <a:buClr>
                <a:srgbClr val="3333CC"/>
              </a:buClr>
              <a:defRPr/>
            </a:lvl3pPr>
            <a:lvl4pPr algn="l">
              <a:buClr>
                <a:srgbClr val="3333CC"/>
              </a:buClr>
              <a:defRPr/>
            </a:lvl4pPr>
            <a:lvl5pPr algn="l">
              <a:buClr>
                <a:srgbClr val="3333CC"/>
              </a:buClr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66878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0"/>
            <a:ext cx="9144000" cy="1295400"/>
          </a:xfrm>
          <a:prstGeom prst="rect">
            <a:avLst/>
          </a:prstGeom>
          <a:solidFill>
            <a:srgbClr val="3333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" y="19050"/>
            <a:ext cx="9052560" cy="12573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0"/>
          </p:nvPr>
        </p:nvSpPr>
        <p:spPr>
          <a:xfrm>
            <a:off x="247305" y="1407393"/>
            <a:ext cx="4019896" cy="30884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9" name="Content Placeholder 7"/>
          <p:cNvSpPr>
            <a:spLocks noGrp="1"/>
          </p:cNvSpPr>
          <p:nvPr>
            <p:ph sz="quarter" idx="11"/>
          </p:nvPr>
        </p:nvSpPr>
        <p:spPr>
          <a:xfrm>
            <a:off x="4666904" y="1417784"/>
            <a:ext cx="4019896" cy="30884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0" y="6338047"/>
            <a:ext cx="9144000" cy="533400"/>
          </a:xfrm>
          <a:prstGeom prst="rect">
            <a:avLst/>
          </a:prstGeom>
          <a:solidFill>
            <a:srgbClr val="3333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2"/>
          </p:nvPr>
        </p:nvSpPr>
        <p:spPr>
          <a:xfrm>
            <a:off x="228600" y="4724400"/>
            <a:ext cx="8458200" cy="1143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26554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gure+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0" y="0"/>
            <a:ext cx="9144000" cy="1295400"/>
          </a:xfrm>
          <a:prstGeom prst="rect">
            <a:avLst/>
          </a:prstGeom>
          <a:solidFill>
            <a:srgbClr val="3333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" y="25400"/>
            <a:ext cx="9052560" cy="1257300"/>
          </a:xfrm>
        </p:spPr>
        <p:txBody>
          <a:bodyPr>
            <a:normAutofit/>
          </a:bodyPr>
          <a:lstStyle>
            <a:lvl1pPr>
              <a:defRPr sz="36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3114" y="1415142"/>
            <a:ext cx="8610600" cy="1365080"/>
          </a:xfrm>
        </p:spPr>
        <p:txBody>
          <a:bodyPr/>
          <a:lstStyle>
            <a:lvl1pPr marL="457200" indent="-457200">
              <a:buClr>
                <a:srgbClr val="3333CC"/>
              </a:buClr>
              <a:buFont typeface="Arial" pitchFamily="34" charset="0"/>
              <a:buChar char="•"/>
              <a:defRPr sz="2600">
                <a:latin typeface="Arial" pitchFamily="34" charset="0"/>
                <a:cs typeface="Arial" pitchFamily="34" charset="0"/>
              </a:defRPr>
            </a:lvl1pPr>
            <a:lvl2pPr>
              <a:buClr>
                <a:srgbClr val="3333CC"/>
              </a:buClr>
              <a:defRPr sz="2400">
                <a:latin typeface="Arial" pitchFamily="34" charset="0"/>
                <a:cs typeface="Arial" pitchFamily="34" charset="0"/>
              </a:defRPr>
            </a:lvl2pPr>
            <a:lvl3pPr marL="1143000" indent="-228600">
              <a:buClr>
                <a:srgbClr val="3333CC"/>
              </a:buClr>
              <a:buFont typeface="Wingdings" pitchFamily="2" charset="2"/>
              <a:buChar char="§"/>
              <a:defRPr sz="2200">
                <a:latin typeface="Arial" pitchFamily="34" charset="0"/>
                <a:cs typeface="Arial" pitchFamily="34" charset="0"/>
              </a:defRPr>
            </a:lvl3pPr>
            <a:lvl4pPr marL="1371600" indent="0">
              <a:buClr>
                <a:srgbClr val="3333CC"/>
              </a:buClr>
              <a:buFontTx/>
              <a:buNone/>
              <a:defRPr>
                <a:latin typeface="Arial" pitchFamily="34" charset="0"/>
                <a:cs typeface="Arial" pitchFamily="34" charset="0"/>
              </a:defRPr>
            </a:lvl4pPr>
            <a:lvl5pPr marL="1828800" indent="0">
              <a:buClr>
                <a:srgbClr val="3333CC"/>
              </a:buClr>
              <a:buFontTx/>
              <a:buNone/>
              <a:defRPr sz="1800"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990600" y="3200400"/>
            <a:ext cx="1990680" cy="12192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6" name="Table Placeholder 15"/>
          <p:cNvSpPr>
            <a:spLocks noGrp="1"/>
          </p:cNvSpPr>
          <p:nvPr>
            <p:ph type="tbl" sz="quarter" idx="12"/>
          </p:nvPr>
        </p:nvSpPr>
        <p:spPr>
          <a:xfrm>
            <a:off x="6172200" y="3200400"/>
            <a:ext cx="2362200" cy="12192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241662" y="4753428"/>
            <a:ext cx="8673738" cy="1306734"/>
          </a:xfrm>
        </p:spPr>
        <p:txBody>
          <a:bodyPr/>
          <a:lstStyle>
            <a:lvl1pPr>
              <a:buClr>
                <a:srgbClr val="3333CC"/>
              </a:buClr>
              <a:defRPr/>
            </a:lvl1pPr>
            <a:lvl2pPr>
              <a:buClr>
                <a:srgbClr val="3333CC"/>
              </a:buClr>
              <a:defRPr/>
            </a:lvl2pPr>
            <a:lvl3pPr>
              <a:buClr>
                <a:srgbClr val="3333CC"/>
              </a:buClr>
              <a:defRPr/>
            </a:lvl3pPr>
            <a:lvl4pPr>
              <a:buClr>
                <a:srgbClr val="3333CC"/>
              </a:buClr>
              <a:defRPr/>
            </a:lvl4pPr>
            <a:lvl5pPr>
              <a:buClr>
                <a:srgbClr val="3333CC"/>
              </a:buClr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0" name="Rectangle 9"/>
          <p:cNvSpPr/>
          <p:nvPr userDrawn="1"/>
        </p:nvSpPr>
        <p:spPr>
          <a:xfrm>
            <a:off x="0" y="6338047"/>
            <a:ext cx="9144000" cy="533400"/>
          </a:xfrm>
          <a:prstGeom prst="rect">
            <a:avLst/>
          </a:prstGeom>
          <a:solidFill>
            <a:srgbClr val="3333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3"/>
          </p:nvPr>
        </p:nvSpPr>
        <p:spPr>
          <a:xfrm>
            <a:off x="3505200" y="3200400"/>
            <a:ext cx="2057400" cy="121920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7406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" y="76200"/>
            <a:ext cx="905256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2876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696" r:id="rId2"/>
    <p:sldLayoutId id="2147483697" r:id="rId3"/>
  </p:sldLayoutIdLst>
  <p:transition spd="med">
    <p:fade/>
  </p:transition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3600" kern="1200">
          <a:solidFill>
            <a:schemeClr val="bg1"/>
          </a:solidFill>
          <a:latin typeface="Arial" pitchFamily="34" charset="0"/>
          <a:ea typeface="+mj-ea"/>
          <a:cs typeface="Arial" pitchFamily="34" charset="0"/>
        </a:defRPr>
      </a:lvl1pPr>
    </p:titleStyle>
    <p:bodyStyle>
      <a:lvl1pPr marL="461963" indent="-461963" algn="l" defTabSz="914400" rtl="0" eaLnBrk="1" latinLnBrk="0" hangingPunct="1">
        <a:spcBef>
          <a:spcPct val="20000"/>
        </a:spcBef>
        <a:buClr>
          <a:srgbClr val="3333CC"/>
        </a:buClr>
        <a:buFont typeface="Arial" pitchFamily="34" charset="0"/>
        <a:buChar char="•"/>
        <a:defRPr sz="26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914400" indent="-457200" algn="l" defTabSz="914400" rtl="0" eaLnBrk="1" latinLnBrk="0" hangingPunct="1">
        <a:spcBef>
          <a:spcPct val="20000"/>
        </a:spcBef>
        <a:buClr>
          <a:srgbClr val="3333CC"/>
        </a:buClr>
        <a:buFont typeface="Arial" pitchFamily="34" charset="0"/>
        <a:buChar char="–"/>
        <a:defRPr sz="24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371600" indent="-457200" algn="l" defTabSz="914400" rtl="0" eaLnBrk="1" latinLnBrk="0" hangingPunct="1">
        <a:spcBef>
          <a:spcPct val="20000"/>
        </a:spcBef>
        <a:buClr>
          <a:srgbClr val="3333CC"/>
        </a:buClr>
        <a:buFont typeface="Wingdings" pitchFamily="2" charset="2"/>
        <a:buChar char="§"/>
        <a:defRPr sz="22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1820863" indent="-449263" algn="l" defTabSz="914400" rtl="0" eaLnBrk="1" latinLnBrk="0" hangingPunct="1">
        <a:spcBef>
          <a:spcPct val="20000"/>
        </a:spcBef>
        <a:buClr>
          <a:srgbClr val="3333CC"/>
        </a:buClr>
        <a:buFont typeface="Courier New" pitchFamily="49" charset="0"/>
        <a:buChar char="o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286000" indent="-457200" algn="l" defTabSz="914400" rtl="0" eaLnBrk="1" latinLnBrk="0" hangingPunct="1">
        <a:spcBef>
          <a:spcPct val="20000"/>
        </a:spcBef>
        <a:buClr>
          <a:srgbClr val="3333CC"/>
        </a:buClr>
        <a:buFont typeface="Arial" pitchFamily="34" charset="0"/>
        <a:buChar char="»"/>
        <a:defRPr sz="18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5.wmf"/><Relationship Id="rId4" Type="http://schemas.openxmlformats.org/officeDocument/2006/relationships/oleObject" Target="../embeddings/oleObject1.bin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7.wmf"/><Relationship Id="rId4" Type="http://schemas.openxmlformats.org/officeDocument/2006/relationships/oleObject" Target="../embeddings/oleObject2.bin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notesSlide" Target="../notesSlides/notesSlide18.xml"/><Relationship Id="rId7" Type="http://schemas.openxmlformats.org/officeDocument/2006/relationships/image" Target="../media/image12.wmf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4.bin"/><Relationship Id="rId5" Type="http://schemas.openxmlformats.org/officeDocument/2006/relationships/image" Target="../media/image11.wmf"/><Relationship Id="rId4" Type="http://schemas.openxmlformats.org/officeDocument/2006/relationships/oleObject" Target="../embeddings/oleObject3.bin"/><Relationship Id="rId9" Type="http://schemas.openxmlformats.org/officeDocument/2006/relationships/image" Target="../media/image1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16.wmf"/><Relationship Id="rId4" Type="http://schemas.openxmlformats.org/officeDocument/2006/relationships/oleObject" Target="../embeddings/oleObject5.bin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438395"/>
            <a:ext cx="8229600" cy="1143005"/>
          </a:xfrm>
        </p:spPr>
        <p:txBody>
          <a:bodyPr>
            <a:norm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Sections </a:t>
            </a:r>
            <a:r>
              <a:rPr lang="en-US" b="1" dirty="0" smtClean="0">
                <a:solidFill>
                  <a:schemeClr val="bg1"/>
                </a:solidFill>
              </a:rPr>
              <a:t>0.1- 0.2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sz="quarter" idx="15"/>
          </p:nvPr>
        </p:nvSpPr>
        <p:spPr>
          <a:xfrm>
            <a:off x="703196" y="3657600"/>
            <a:ext cx="7737608" cy="611640"/>
          </a:xfrm>
          <a:noFill/>
        </p:spPr>
        <p:txBody>
          <a:bodyPr anchor="ctr">
            <a:normAutofit fontScale="92500" lnSpcReduction="10000"/>
          </a:bodyPr>
          <a:lstStyle/>
          <a:p>
            <a:pPr algn="ctr">
              <a:spcBef>
                <a:spcPts val="0"/>
              </a:spcBef>
              <a:buClr>
                <a:srgbClr val="008080"/>
              </a:buClr>
              <a:buSzPct val="25000"/>
              <a:buNone/>
            </a:pPr>
            <a:r>
              <a:rPr lang="en-US" altLang="en-US" sz="4000" dirty="0">
                <a:solidFill>
                  <a:schemeClr val="bg1"/>
                </a:solidFill>
                <a:ea typeface="Arial Black"/>
              </a:rPr>
              <a:t>Chapter </a:t>
            </a:r>
            <a:r>
              <a:rPr lang="en-US" altLang="en-US" sz="4000" dirty="0" smtClean="0">
                <a:solidFill>
                  <a:schemeClr val="bg1"/>
                </a:solidFill>
                <a:ea typeface="Arial Black"/>
              </a:rPr>
              <a:t>0</a:t>
            </a:r>
            <a:endParaRPr lang="en-US" sz="3600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5179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Outline of Stat2 Text</a:t>
            </a:r>
          </a:p>
        </p:txBody>
      </p:sp>
      <p:graphicFrame>
        <p:nvGraphicFramePr>
          <p:cNvPr id="12" name="Table Placeholder 11">
            <a:extLst>
              <a:ext uri="{FF2B5EF4-FFF2-40B4-BE49-F238E27FC236}">
                <a16:creationId xmlns:a16="http://schemas.microsoft.com/office/drawing/2014/main" xmlns="" id="{EC8FA9FA-AEB5-489D-B113-B5860C4E42AD}"/>
              </a:ext>
            </a:extLst>
          </p:cNvPr>
          <p:cNvGraphicFramePr>
            <a:graphicFrameLocks noGrp="1"/>
          </p:cNvGraphicFramePr>
          <p:nvPr>
            <p:ph type="tbl" sz="quarter" idx="12"/>
            <p:extLst>
              <p:ext uri="{D42A27DB-BD31-4B8C-83A1-F6EECF244321}">
                <p14:modId xmlns:p14="http://schemas.microsoft.com/office/powerpoint/2010/main" val="3847986231"/>
              </p:ext>
            </p:extLst>
          </p:nvPr>
        </p:nvGraphicFramePr>
        <p:xfrm>
          <a:off x="2288699" y="2164275"/>
          <a:ext cx="4566603" cy="3093525"/>
        </p:xfrm>
        <a:graphic>
          <a:graphicData uri="http://schemas.openxmlformats.org/drawingml/2006/table">
            <a:tbl>
              <a:tblPr firstRow="1">
                <a:tableStyleId>{5940675A-B579-460E-94D1-54222C63F5DA}</a:tableStyleId>
              </a:tblPr>
              <a:tblGrid>
                <a:gridCol w="100679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20840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35140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437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Chapter</a:t>
                      </a:r>
                      <a:endParaRPr kumimoji="0" 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FFFF66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Response</a:t>
                      </a:r>
                      <a:endParaRPr kumimoji="0" 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FFFF66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Predictor/Explanatory</a:t>
                      </a:r>
                      <a:endParaRPr kumimoji="0" 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FFFF66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437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u="none" strike="noStrike" cap="none" normalizeH="0" baseline="0" dirty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1, 2</a:t>
                      </a:r>
                      <a:endParaRPr kumimoji="0" 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rgbClr val="FFFF66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u="none" strike="noStrike" cap="none" normalizeH="0" baseline="0" dirty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Quant.</a:t>
                      </a:r>
                      <a:endParaRPr kumimoji="0" 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rgbClr val="FFFF66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u="none" strike="noStrike" cap="none" normalizeH="0" baseline="0" dirty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Single </a:t>
                      </a: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Quantitative</a:t>
                      </a:r>
                      <a:endParaRPr kumimoji="0" 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rgbClr val="FFFF66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437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u="none" strike="noStrike" cap="none" normalizeH="0" baseline="0" dirty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3, 4</a:t>
                      </a:r>
                      <a:endParaRPr kumimoji="0" 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rgbClr val="FFFF66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u="none" strike="noStrike" cap="none" normalizeH="0" baseline="0" dirty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Quant.</a:t>
                      </a:r>
                      <a:endParaRPr kumimoji="0" 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rgbClr val="FFFF66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u="none" strike="noStrike" cap="none" normalizeH="0" baseline="0" dirty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Multiple </a:t>
                      </a: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Quantitative</a:t>
                      </a:r>
                      <a:endParaRPr kumimoji="0" 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rgbClr val="FFFF66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437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u="none" strike="noStrike" cap="none" normalizeH="0" baseline="0" dirty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  <a:endParaRPr kumimoji="0" 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rgbClr val="FFFF66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u="none" strike="noStrike" cap="none" normalizeH="0" baseline="0" dirty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Quant.</a:t>
                      </a:r>
                      <a:endParaRPr kumimoji="0" 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rgbClr val="FFFF66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u="none" strike="noStrike" cap="none" normalizeH="0" baseline="0" dirty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Single </a:t>
                      </a: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Categorical</a:t>
                      </a:r>
                      <a:endParaRPr kumimoji="0" 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rgbClr val="FFFF66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437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u="none" strike="noStrike" cap="none" normalizeH="0" baseline="0" dirty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6, 7, 8</a:t>
                      </a:r>
                      <a:endParaRPr kumimoji="0" 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rgbClr val="FFFF66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u="none" strike="noStrike" cap="none" normalizeH="0" baseline="0" dirty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Quant.</a:t>
                      </a:r>
                      <a:endParaRPr kumimoji="0" 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rgbClr val="FFFF66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u="none" strike="noStrike" cap="none" normalizeH="0" baseline="0" dirty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Multiple </a:t>
                      </a: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Categorical</a:t>
                      </a:r>
                      <a:endParaRPr kumimoji="0" 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rgbClr val="FFFF66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437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u="none" strike="noStrike" cap="none" normalizeH="0" baseline="0" dirty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</a:t>
                      </a:r>
                      <a:endParaRPr kumimoji="0" 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rgbClr val="FFFF66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u="none" strike="noStrike" cap="none" normalizeH="0" baseline="0" dirty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Cat.</a:t>
                      </a:r>
                      <a:endParaRPr kumimoji="0" 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rgbClr val="FFFF66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u="none" strike="noStrike" cap="none" normalizeH="0" baseline="0" dirty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Single </a:t>
                      </a: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Quant</a:t>
                      </a:r>
                      <a:r>
                        <a:rPr kumimoji="0" lang="en-US" sz="1600" u="none" strike="noStrike" cap="none" normalizeH="0" baseline="0" dirty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./Cat.</a:t>
                      </a:r>
                      <a:endParaRPr kumimoji="0" 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rgbClr val="FFFF66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437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u="none" strike="noStrike" cap="none" normalizeH="0" baseline="0" dirty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</a:t>
                      </a:r>
                      <a:endParaRPr kumimoji="0" 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rgbClr val="FFFF66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u="none" strike="noStrike" cap="none" normalizeH="0" baseline="0" dirty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Cat.</a:t>
                      </a:r>
                      <a:endParaRPr kumimoji="0" 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rgbClr val="FFFF66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u="none" strike="noStrike" cap="none" normalizeH="0" baseline="0" dirty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Multiple Quant./Cat.</a:t>
                      </a:r>
                      <a:endParaRPr kumimoji="0" 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rgbClr val="FFFF66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437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u="none" strike="noStrike" cap="none" normalizeH="0" baseline="0" dirty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</a:t>
                      </a:r>
                      <a:endParaRPr kumimoji="0" 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rgbClr val="FFFF66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u="none" strike="noStrike" cap="none" normalizeH="0" baseline="0" dirty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Both</a:t>
                      </a:r>
                      <a:endParaRPr kumimoji="0" 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rgbClr val="FFFF66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u="none" strike="noStrike" cap="none" normalizeH="0" baseline="0" dirty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Connections</a:t>
                      </a:r>
                      <a:endParaRPr kumimoji="0" 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rgbClr val="FFFF66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3437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u="none" strike="noStrike" cap="none" normalizeH="0" baseline="0" dirty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</a:t>
                      </a:r>
                      <a:endParaRPr kumimoji="0" 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rgbClr val="FFFF66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u="none" strike="noStrike" cap="none" normalizeH="0" baseline="0" dirty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Quant.</a:t>
                      </a:r>
                      <a:endParaRPr kumimoji="0" 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rgbClr val="FFFF66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u="none" strike="noStrike" cap="none" normalizeH="0" baseline="0" dirty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Time/Past History</a:t>
                      </a:r>
                      <a:endParaRPr kumimoji="0" 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rgbClr val="FFFF66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/>
                </a:tc>
                <a:extLst>
                  <a:ext uri="{0D108BD9-81ED-4DB2-BD59-A6C34878D82A}">
                    <a16:rowId xmlns:a16="http://schemas.microsoft.com/office/drawing/2014/main" xmlns="" val="259990945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95481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Types of Studies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247304" y="1407392"/>
            <a:ext cx="8591896" cy="480521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Observational study: </a:t>
            </a:r>
            <a:r>
              <a:rPr lang="en-US" dirty="0"/>
              <a:t>Data are recorded without “manipulating” any of the variables.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b="1" dirty="0" smtClean="0"/>
              <a:t>Statistical </a:t>
            </a:r>
            <a:r>
              <a:rPr lang="en-US" b="1" dirty="0"/>
              <a:t>experiment: </a:t>
            </a:r>
            <a:r>
              <a:rPr lang="en-US" dirty="0"/>
              <a:t>One or more of the explanatory variables is/are assigned/controlled for all experimental units</a:t>
            </a:r>
            <a:r>
              <a:rPr lang="en-US" dirty="0" smtClean="0"/>
              <a:t>.</a:t>
            </a:r>
          </a:p>
          <a:p>
            <a:pPr marL="0" indent="0">
              <a:buNone/>
            </a:pPr>
            <a:endParaRPr lang="en-US" dirty="0" smtClean="0">
              <a:solidFill>
                <a:srgbClr val="000000"/>
              </a:solidFill>
            </a:endParaRPr>
          </a:p>
          <a:p>
            <a:pPr marL="0" indent="0">
              <a:buNone/>
            </a:pPr>
            <a:r>
              <a:rPr lang="en-US" dirty="0" smtClean="0">
                <a:solidFill>
                  <a:srgbClr val="000000"/>
                </a:solidFill>
              </a:rPr>
              <a:t>Should </a:t>
            </a:r>
            <a:r>
              <a:rPr lang="en-US" dirty="0">
                <a:solidFill>
                  <a:srgbClr val="000000"/>
                </a:solidFill>
              </a:rPr>
              <a:t>use an experiment to confirm a “cause/effect” relationship</a:t>
            </a:r>
            <a:r>
              <a:rPr lang="en-US" dirty="0" smtClean="0">
                <a:solidFill>
                  <a:srgbClr val="000000"/>
                </a:solidFill>
              </a:rPr>
              <a:t>.</a:t>
            </a:r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1307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Building a Statistical </a:t>
            </a:r>
            <a:r>
              <a:rPr lang="en-US" dirty="0" smtClean="0"/>
              <a:t>Model: Four-Step </a:t>
            </a:r>
            <a:r>
              <a:rPr lang="en-US" dirty="0"/>
              <a:t>Process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247304" y="1407392"/>
            <a:ext cx="8591896" cy="4805217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b="1" dirty="0" smtClean="0"/>
              <a:t>Choose</a:t>
            </a:r>
            <a:r>
              <a:rPr lang="en-US" b="1" dirty="0"/>
              <a:t>: </a:t>
            </a:r>
            <a:r>
              <a:rPr lang="en-US" dirty="0"/>
              <a:t>Pick a form for the model.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 smtClean="0"/>
              <a:t>Fit</a:t>
            </a:r>
            <a:r>
              <a:rPr lang="en-US" b="1" dirty="0"/>
              <a:t>: </a:t>
            </a:r>
            <a:r>
              <a:rPr lang="en-US" dirty="0"/>
              <a:t>Estimate any parameters</a:t>
            </a:r>
            <a:r>
              <a:rPr lang="en-US" dirty="0" smtClean="0"/>
              <a:t>.</a:t>
            </a:r>
            <a:endParaRPr lang="en-US" dirty="0"/>
          </a:p>
          <a:p>
            <a:pPr marL="514350" indent="-514350">
              <a:buFont typeface="+mj-lt"/>
              <a:buAutoNum type="arabicPeriod"/>
            </a:pPr>
            <a:r>
              <a:rPr lang="en-US" b="1" dirty="0" smtClean="0"/>
              <a:t>Assess</a:t>
            </a:r>
            <a:r>
              <a:rPr lang="en-US" b="1" dirty="0"/>
              <a:t>: </a:t>
            </a:r>
            <a:r>
              <a:rPr lang="en-US" dirty="0"/>
              <a:t>Is the model adequate? Could it be simpler? Are conditions met</a:t>
            </a:r>
            <a:r>
              <a:rPr lang="en-US" dirty="0" smtClean="0"/>
              <a:t>?</a:t>
            </a:r>
            <a:endParaRPr lang="en-US" dirty="0"/>
          </a:p>
          <a:p>
            <a:pPr marL="514350" indent="-514350">
              <a:buFont typeface="+mj-lt"/>
              <a:buAutoNum type="arabicPeriod"/>
            </a:pPr>
            <a:r>
              <a:rPr lang="en-US" b="1" dirty="0" smtClean="0"/>
              <a:t>Use</a:t>
            </a:r>
            <a:r>
              <a:rPr lang="en-US" b="1" dirty="0"/>
              <a:t>: </a:t>
            </a:r>
            <a:r>
              <a:rPr lang="en-US" dirty="0"/>
              <a:t>Answer the question of interest.</a:t>
            </a:r>
          </a:p>
        </p:txBody>
      </p:sp>
    </p:spTree>
    <p:extLst>
      <p:ext uri="{BB962C8B-B14F-4D97-AF65-F5344CB8AC3E}">
        <p14:creationId xmlns:p14="http://schemas.microsoft.com/office/powerpoint/2010/main" val="12013035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General form of a model:</a:t>
            </a:r>
          </a:p>
        </p:txBody>
      </p:sp>
      <p:pic>
        <p:nvPicPr>
          <p:cNvPr id="11" name="Picture 2" descr="An illustration explains the general form of a model. An equation reads, Y equals f open parenthesis X close parenthesis plus varepsilon. A callout reading Random error points toward the equation. Another callout reading Expected Y for some combination of predictors points toward the alphabet X in the equation. Another equation below reads, Data equals Model plus Error."/>
          <p:cNvPicPr>
            <a:picLocks noGrp="1" noChangeAspect="1" noChangeArrowheads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75578" y="1955820"/>
            <a:ext cx="7392845" cy="36829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73433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Example: Constant Model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Content Placeholder 7"/>
              <p:cNvSpPr>
                <a:spLocks noGrp="1"/>
              </p:cNvSpPr>
              <p:nvPr>
                <p:ph sz="quarter" idx="10"/>
              </p:nvPr>
            </p:nvSpPr>
            <p:spPr>
              <a:xfrm>
                <a:off x="247304" y="1407392"/>
                <a:ext cx="8591895" cy="4612407"/>
              </a:xfrm>
            </p:spPr>
            <p:txBody>
              <a:bodyPr>
                <a:normAutofit/>
              </a:bodyPr>
              <a:lstStyle/>
              <a:p>
                <a:pPr marL="0" indent="325120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800" i="1">
                          <a:latin typeface="Cambria Math" panose="02040503050406030204" pitchFamily="18" charset="0"/>
                        </a:rPr>
                        <m:t>𝑌</m:t>
                      </m:r>
                      <m:r>
                        <a:rPr lang="en-US" sz="2800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800" i="1">
                          <a:latin typeface="Cambria Math" panose="02040503050406030204" pitchFamily="18" charset="0"/>
                        </a:rPr>
                        <m:t>𝜇</m:t>
                      </m:r>
                      <m:r>
                        <a:rPr lang="en-US" sz="2800" i="1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sz="28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𝜀</m:t>
                      </m:r>
                    </m:oMath>
                  </m:oMathPara>
                </a14:m>
                <a:endParaRPr lang="en-US" dirty="0" smtClean="0"/>
              </a:p>
              <a:p>
                <a:pPr marL="0" indent="0">
                  <a:buNone/>
                </a:pPr>
                <a:r>
                  <a:rPr lang="en-US" dirty="0" smtClean="0"/>
                  <a:t>Where </a:t>
                </a:r>
                <a:r>
                  <a:rPr lang="en-US" i="1" dirty="0" smtClean="0"/>
                  <a:t>µ</a:t>
                </a:r>
                <a:r>
                  <a:rPr lang="en-US" dirty="0" smtClean="0"/>
                  <a:t> is </a:t>
                </a:r>
                <a:r>
                  <a:rPr lang="en-US" dirty="0"/>
                  <a:t>an (unknown) constant</a:t>
                </a:r>
                <a:r>
                  <a:rPr lang="en-US" dirty="0" smtClean="0"/>
                  <a:t>.</a:t>
                </a:r>
              </a:p>
              <a:p>
                <a:pPr marL="0" indent="0">
                  <a:buNone/>
                </a:pPr>
                <a:endParaRPr lang="en-US" dirty="0" smtClean="0"/>
              </a:p>
              <a:p>
                <a:pPr marL="0" indent="0">
                  <a:buNone/>
                </a:pPr>
                <a:r>
                  <a:rPr lang="en-US" b="1" dirty="0" smtClean="0"/>
                  <a:t>Terminology</a:t>
                </a:r>
                <a:r>
                  <a:rPr lang="en-US" b="1" dirty="0"/>
                  <a:t>:</a:t>
                </a:r>
              </a:p>
              <a:p>
                <a:pPr marL="0" indent="0">
                  <a:buNone/>
                </a:pPr>
                <a:r>
                  <a:rPr lang="en-US" dirty="0"/>
                  <a:t>The constant </a:t>
                </a:r>
                <a:r>
                  <a:rPr lang="en-US" i="1" dirty="0"/>
                  <a:t>µ</a:t>
                </a:r>
                <a:r>
                  <a:rPr lang="en-US" dirty="0"/>
                  <a:t> is a </a:t>
                </a:r>
                <a:r>
                  <a:rPr lang="en-US" b="1" dirty="0"/>
                  <a:t>parameter</a:t>
                </a:r>
                <a:r>
                  <a:rPr lang="en-US" dirty="0"/>
                  <a:t> of this model.</a:t>
                </a:r>
              </a:p>
              <a:p>
                <a:pPr marL="0" indent="0">
                  <a:buNone/>
                </a:pPr>
                <a:r>
                  <a:rPr lang="en-US" dirty="0"/>
                  <a:t>We use data to provide a </a:t>
                </a:r>
                <a:r>
                  <a:rPr lang="en-US" b="1" dirty="0"/>
                  <a:t>sample estimate </a:t>
                </a:r>
                <a:r>
                  <a:rPr lang="en-US" dirty="0" smtClean="0"/>
                  <a:t>of</a:t>
                </a:r>
                <a:r>
                  <a:rPr lang="en-US" i="1" dirty="0"/>
                  <a:t> µ</a:t>
                </a:r>
                <a:r>
                  <a:rPr lang="en-US" dirty="0" smtClean="0"/>
                  <a:t>.</a:t>
                </a:r>
              </a:p>
              <a:p>
                <a:pPr marL="0" indent="0">
                  <a:buNone/>
                </a:pPr>
                <a:r>
                  <a:rPr lang="en-US" dirty="0"/>
                  <a:t>How should we </a:t>
                </a:r>
                <a:r>
                  <a:rPr lang="en-US" dirty="0" smtClean="0"/>
                  <a:t>estimate</a:t>
                </a:r>
                <a:r>
                  <a:rPr lang="en-US" i="1" dirty="0"/>
                  <a:t> µ </a:t>
                </a:r>
                <a:r>
                  <a:rPr lang="en-US" dirty="0" smtClean="0"/>
                  <a:t>from </a:t>
                </a:r>
                <a:r>
                  <a:rPr lang="en-US" dirty="0"/>
                  <a:t>data</a:t>
                </a:r>
                <a:r>
                  <a:rPr lang="en-US" dirty="0" smtClean="0"/>
                  <a:t>?</a:t>
                </a:r>
                <a:endParaRPr lang="en-US" dirty="0"/>
              </a:p>
            </p:txBody>
          </p:sp>
        </mc:Choice>
        <mc:Fallback>
          <p:sp>
            <p:nvSpPr>
              <p:cNvPr id="8" name="Content Placeholder 7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xfrm>
                <a:off x="247304" y="1407392"/>
                <a:ext cx="8591895" cy="4612407"/>
              </a:xfrm>
              <a:blipFill rotWithShape="0">
                <a:blip r:embed="rId3"/>
                <a:stretch>
                  <a:fillRect l="-127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361676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Predicted Value for Response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sz="quarter" idx="10"/>
          </p:nvPr>
        </p:nvSpPr>
        <p:spPr>
          <a:xfrm>
            <a:off x="247304" y="1407393"/>
            <a:ext cx="8515695" cy="148820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Get an </a:t>
            </a:r>
            <a:r>
              <a:rPr lang="en-US" b="1" dirty="0"/>
              <a:t>estimate</a:t>
            </a:r>
            <a:r>
              <a:rPr lang="en-US" dirty="0"/>
              <a:t> for </a:t>
            </a:r>
            <a:r>
              <a:rPr lang="en-US" i="1" dirty="0"/>
              <a:t>Y</a:t>
            </a:r>
            <a:r>
              <a:rPr lang="en-US" dirty="0"/>
              <a:t> using the predictors and the model with estimated </a:t>
            </a:r>
            <a:r>
              <a:rPr lang="en-US" dirty="0" smtClean="0"/>
              <a:t>parameters.</a:t>
            </a:r>
          </a:p>
          <a:p>
            <a:pPr marL="0" indent="0">
              <a:buNone/>
            </a:pPr>
            <a:r>
              <a:rPr lang="en-US" dirty="0" smtClean="0"/>
              <a:t>The </a:t>
            </a:r>
            <a:r>
              <a:rPr lang="en-US" dirty="0"/>
              <a:t>predicted </a:t>
            </a:r>
            <a:r>
              <a:rPr lang="en-US" i="1" dirty="0"/>
              <a:t>y</a:t>
            </a:r>
            <a:r>
              <a:rPr lang="en-US" dirty="0"/>
              <a:t> is </a:t>
            </a:r>
            <a:r>
              <a:rPr lang="en-US" dirty="0" smtClean="0"/>
              <a:t>denoted.</a:t>
            </a:r>
          </a:p>
        </p:txBody>
      </p:sp>
      <p:graphicFrame>
        <p:nvGraphicFramePr>
          <p:cNvPr id="2" name="Object 1" descr="An illustration reads, Notation: The predicted y is denoted y hat.&#10;For the constant model: y hat equals mu hat.&#10;Examples: y hat equals y bar (sample mean)&#10;y bar equals m (sample median).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3372473112"/>
              </p:ext>
            </p:extLst>
          </p:nvPr>
        </p:nvGraphicFramePr>
        <p:xfrm>
          <a:off x="381000" y="2971800"/>
          <a:ext cx="5115543" cy="181650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8" name="Equation" r:id="rId4" imgW="2616120" imgH="927000" progId="Equation.3">
                  <p:embed/>
                </p:oleObj>
              </mc:Choice>
              <mc:Fallback>
                <p:oleObj name="Equation" r:id="rId4" imgW="2616120" imgH="927000" progId="Equation.3">
                  <p:embed/>
                  <p:pic>
                    <p:nvPicPr>
                      <p:cNvPr id="0" name="Object 2" descr="Fe(s) followed by arrow Fe(l)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" y="2971800"/>
                        <a:ext cx="5115543" cy="181650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94929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kern="0" dirty="0">
                <a:ea typeface="ＭＳ Ｐゴシック" charset="-128"/>
                <a:cs typeface="ＭＳ Ｐゴシック" charset="-128"/>
              </a:rPr>
              <a:t>Assessment </a:t>
            </a:r>
            <a:r>
              <a:rPr lang="en-US" kern="0" dirty="0" smtClean="0">
                <a:ea typeface="ＭＳ Ｐゴシック" charset="-128"/>
                <a:cs typeface="ＭＳ Ｐゴシック" charset="-128"/>
              </a:rPr>
              <a:t>Questions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0"/>
          </p:nvPr>
        </p:nvSpPr>
        <p:spPr>
          <a:xfrm>
            <a:off x="247304" y="1407392"/>
            <a:ext cx="8668095" cy="4805217"/>
          </a:xfrm>
        </p:spPr>
        <p:txBody>
          <a:bodyPr/>
          <a:lstStyle/>
          <a:p>
            <a:pPr marL="514350" indent="-514350">
              <a:buFont typeface="+mj-lt"/>
              <a:buAutoNum type="arabicParenR"/>
            </a:pPr>
            <a:r>
              <a:rPr lang="en-US" dirty="0" smtClean="0"/>
              <a:t>Which estimator </a:t>
            </a:r>
            <a:r>
              <a:rPr lang="en-US" dirty="0"/>
              <a:t>(mean or median) is better</a:t>
            </a:r>
            <a:r>
              <a:rPr lang="en-US" dirty="0" smtClean="0"/>
              <a:t>?</a:t>
            </a:r>
          </a:p>
          <a:p>
            <a:pPr marL="0" indent="508000">
              <a:buNone/>
            </a:pPr>
            <a:r>
              <a:rPr lang="en-US" dirty="0" smtClean="0"/>
              <a:t>(</a:t>
            </a:r>
            <a:r>
              <a:rPr lang="en-US" dirty="0"/>
              <a:t>That is, how can we compare models</a:t>
            </a:r>
            <a:r>
              <a:rPr lang="en-US" dirty="0" smtClean="0"/>
              <a:t>?)</a:t>
            </a:r>
          </a:p>
          <a:p>
            <a:pPr marL="514350" indent="-514350">
              <a:buFont typeface="+mj-lt"/>
              <a:buAutoNum type="arabicParenR" startAt="2"/>
            </a:pPr>
            <a:r>
              <a:rPr lang="en-US" dirty="0" smtClean="0"/>
              <a:t>Is either model any good?</a:t>
            </a:r>
          </a:p>
          <a:p>
            <a:pPr marL="0" indent="508000">
              <a:buNone/>
            </a:pPr>
            <a:r>
              <a:rPr lang="en-US" dirty="0" smtClean="0"/>
              <a:t>(</a:t>
            </a:r>
            <a:r>
              <a:rPr lang="en-US" dirty="0"/>
              <a:t>That is, how can we assess fit</a:t>
            </a:r>
            <a:r>
              <a:rPr lang="en-US" dirty="0" smtClean="0"/>
              <a:t>?)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8346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Residuals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3114" y="1491342"/>
            <a:ext cx="8610600" cy="947058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Using the predicted value, we can find a </a:t>
            </a:r>
            <a:r>
              <a:rPr lang="en-US" i="1" dirty="0"/>
              <a:t>residual</a:t>
            </a:r>
            <a:r>
              <a:rPr lang="en-US" dirty="0"/>
              <a:t> for each case in the sample</a:t>
            </a:r>
            <a:r>
              <a:rPr lang="en-US" dirty="0" smtClean="0"/>
              <a:t>:</a:t>
            </a:r>
            <a:endParaRPr lang="en-US" dirty="0"/>
          </a:p>
        </p:txBody>
      </p:sp>
      <p:pic>
        <p:nvPicPr>
          <p:cNvPr id="10" name="Picture 2" descr="An equation reads, Residual equals y minus y hat. A callout reading Actual points toward y in the equation and another callout reading Predicted points toward y hat in the equation."/>
          <p:cNvPicPr>
            <a:picLocks noGrp="1" noChangeAspect="1" noChangeArrowheads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51114" y="2984223"/>
            <a:ext cx="7041773" cy="24259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994852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Criteria to Minimize Residuals?</a:t>
            </a:r>
            <a:endParaRPr lang="en-US" dirty="0"/>
          </a:p>
        </p:txBody>
      </p:sp>
      <p:graphicFrame>
        <p:nvGraphicFramePr>
          <p:cNvPr id="5" name="Object 4" descr="Three equations are shown. &#10;The first equation reads, Sum of residuals: Sum of open parenthesis y minus y hat close parenthesis.&#10;The next equation reads, Sum of absolute deviations: Sum of absolute value of y minus y hat.&#10;The last equation reads, Sum of squared errors: Sum of open parenthesis y minus y hat close parenthesis superscript 2.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470120415"/>
              </p:ext>
            </p:extLst>
          </p:nvPr>
        </p:nvGraphicFramePr>
        <p:xfrm>
          <a:off x="1597025" y="2717800"/>
          <a:ext cx="5951538" cy="1930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79" name="Equation" r:id="rId4" imgW="2514600" imgH="812520" progId="Equation.DSMT4">
                  <p:embed/>
                </p:oleObj>
              </mc:Choice>
              <mc:Fallback>
                <p:oleObj name="Equation" r:id="rId4" imgW="2514600" imgH="812520" progId="Equation.DSMT4">
                  <p:embed/>
                  <p:pic>
                    <p:nvPicPr>
                      <p:cNvPr id="0" name="Object 1" descr="Fe(s) followed by arrow Fe(l)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97025" y="2717800"/>
                        <a:ext cx="5951538" cy="1930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9022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Can we use a predictor to improve the model</a:t>
            </a:r>
            <a:r>
              <a:rPr lang="en-US" dirty="0" smtClean="0"/>
              <a:t>?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0"/>
          </p:nvPr>
        </p:nvSpPr>
        <p:spPr>
          <a:xfrm>
            <a:off x="247304" y="1483592"/>
            <a:ext cx="8591895" cy="4688608"/>
          </a:xfrm>
        </p:spPr>
        <p:txBody>
          <a:bodyPr/>
          <a:lstStyle/>
          <a:p>
            <a:pPr marL="0" indent="0">
              <a:buNone/>
            </a:pPr>
            <a:r>
              <a:rPr lang="en-US" i="1" dirty="0" smtClean="0"/>
              <a:t>Y</a:t>
            </a:r>
            <a:r>
              <a:rPr lang="en-US" dirty="0" smtClean="0"/>
              <a:t> = </a:t>
            </a:r>
            <a:r>
              <a:rPr lang="en-US" dirty="0"/>
              <a:t>distance from home</a:t>
            </a:r>
          </a:p>
          <a:p>
            <a:pPr marL="0" indent="0">
              <a:buNone/>
            </a:pPr>
            <a:endParaRPr lang="en-US" i="1" dirty="0" smtClean="0"/>
          </a:p>
          <a:p>
            <a:pPr marL="0" indent="0">
              <a:buNone/>
            </a:pPr>
            <a:r>
              <a:rPr lang="en-US" i="1" dirty="0" smtClean="0"/>
              <a:t>X</a:t>
            </a:r>
            <a:r>
              <a:rPr lang="en-US" dirty="0" smtClean="0"/>
              <a:t> </a:t>
            </a:r>
            <a:r>
              <a:rPr lang="en-US" dirty="0"/>
              <a:t>= hours to drive home?</a:t>
            </a:r>
          </a:p>
          <a:p>
            <a:pPr marL="571500" indent="0">
              <a:buNone/>
            </a:pPr>
            <a:r>
              <a:rPr lang="en-US" dirty="0" smtClean="0"/>
              <a:t>See </a:t>
            </a:r>
            <a:r>
              <a:rPr lang="en-US" dirty="0"/>
              <a:t>Chapter 1.</a:t>
            </a:r>
          </a:p>
          <a:p>
            <a:pPr marL="0" indent="0">
              <a:buNone/>
            </a:pPr>
            <a:endParaRPr lang="en-US" i="1" dirty="0" smtClean="0"/>
          </a:p>
          <a:p>
            <a:pPr marL="0" indent="0">
              <a:buNone/>
            </a:pPr>
            <a:r>
              <a:rPr lang="en-US" i="1" dirty="0" smtClean="0"/>
              <a:t>X</a:t>
            </a:r>
            <a:r>
              <a:rPr lang="en-US" dirty="0" smtClean="0"/>
              <a:t> </a:t>
            </a:r>
            <a:r>
              <a:rPr lang="en-US" dirty="0"/>
              <a:t>= sex?</a:t>
            </a:r>
          </a:p>
          <a:p>
            <a:pPr marL="571500" indent="0">
              <a:buNone/>
            </a:pPr>
            <a:r>
              <a:rPr lang="en-US" dirty="0"/>
              <a:t>Two-sample </a:t>
            </a:r>
            <a:r>
              <a:rPr lang="en-US" i="1" dirty="0"/>
              <a:t>t</a:t>
            </a:r>
            <a:r>
              <a:rPr lang="en-US" dirty="0"/>
              <a:t> </a:t>
            </a:r>
            <a:r>
              <a:rPr lang="en-US" dirty="0" smtClean="0"/>
              <a:t>test</a:t>
            </a:r>
            <a:endParaRPr lang="en-US" dirty="0"/>
          </a:p>
          <a:p>
            <a:pPr marL="571500" indent="0">
              <a:buNone/>
            </a:pPr>
            <a:r>
              <a:rPr lang="en-US" dirty="0"/>
              <a:t>Or a randomization </a:t>
            </a:r>
            <a:r>
              <a:rPr lang="en-US" dirty="0" smtClean="0"/>
              <a:t>test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9926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Sections 0.1-0.2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247304" y="1407392"/>
            <a:ext cx="8515695" cy="4805217"/>
          </a:xfrm>
        </p:spPr>
        <p:txBody>
          <a:bodyPr>
            <a:noAutofit/>
          </a:bodyPr>
          <a:lstStyle/>
          <a:p>
            <a:pPr marL="0" indent="0">
              <a:spcBef>
                <a:spcPts val="600"/>
              </a:spcBef>
              <a:buNone/>
            </a:pPr>
            <a:r>
              <a:rPr lang="en-US" altLang="en-US" sz="2200" dirty="0">
                <a:sym typeface="Symbol" panose="05050102010706020507" pitchFamily="18" charset="2"/>
              </a:rPr>
              <a:t>Four-step modeling process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en-US" altLang="en-US" sz="2200" dirty="0">
                <a:sym typeface="Symbol" panose="05050102010706020507" pitchFamily="18" charset="2"/>
              </a:rPr>
              <a:t>General statistical model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en-US" altLang="en-US" sz="2200" dirty="0">
                <a:sym typeface="Symbol" panose="05050102010706020507" pitchFamily="18" charset="2"/>
              </a:rPr>
              <a:t>Constant model</a:t>
            </a:r>
          </a:p>
          <a:p>
            <a:pPr marL="457200" lvl="1" indent="0">
              <a:spcBef>
                <a:spcPts val="600"/>
              </a:spcBef>
              <a:buNone/>
            </a:pPr>
            <a:r>
              <a:rPr lang="en-US" altLang="en-US" sz="2000" dirty="0" smtClean="0">
                <a:sym typeface="Symbol" panose="05050102010706020507" pitchFamily="18" charset="2"/>
              </a:rPr>
              <a:t>Mean</a:t>
            </a:r>
            <a:r>
              <a:rPr lang="en-US" altLang="en-US" sz="2000" dirty="0">
                <a:sym typeface="Symbol" panose="05050102010706020507" pitchFamily="18" charset="2"/>
              </a:rPr>
              <a:t>, median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en-US" altLang="en-US" sz="2200" dirty="0">
                <a:sym typeface="Symbol" panose="05050102010706020507" pitchFamily="18" charset="2"/>
              </a:rPr>
              <a:t>Residuals</a:t>
            </a:r>
          </a:p>
          <a:p>
            <a:pPr marL="457200" lvl="1" indent="0">
              <a:spcBef>
                <a:spcPts val="600"/>
              </a:spcBef>
              <a:buNone/>
            </a:pPr>
            <a:r>
              <a:rPr lang="en-US" altLang="en-US" sz="2000" dirty="0" smtClean="0">
                <a:sym typeface="Symbol" panose="05050102010706020507" pitchFamily="18" charset="2"/>
              </a:rPr>
              <a:t>Absolute </a:t>
            </a:r>
            <a:r>
              <a:rPr lang="en-US" altLang="en-US" sz="2000" dirty="0">
                <a:sym typeface="Symbol" panose="05050102010706020507" pitchFamily="18" charset="2"/>
              </a:rPr>
              <a:t>deviations</a:t>
            </a:r>
          </a:p>
          <a:p>
            <a:pPr marL="457200" lvl="1" indent="0">
              <a:spcBef>
                <a:spcPts val="600"/>
              </a:spcBef>
              <a:buNone/>
            </a:pPr>
            <a:r>
              <a:rPr lang="en-US" altLang="en-US" sz="2000" dirty="0" smtClean="0">
                <a:sym typeface="Symbol" panose="05050102010706020507" pitchFamily="18" charset="2"/>
              </a:rPr>
              <a:t>Squared </a:t>
            </a:r>
            <a:r>
              <a:rPr lang="en-US" altLang="en-US" sz="2000" dirty="0">
                <a:sym typeface="Symbol" panose="05050102010706020507" pitchFamily="18" charset="2"/>
              </a:rPr>
              <a:t>deviations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en-US" altLang="en-US" sz="2200" dirty="0">
                <a:sym typeface="Symbol" panose="05050102010706020507" pitchFamily="18" charset="2"/>
              </a:rPr>
              <a:t>Compare two means</a:t>
            </a:r>
          </a:p>
          <a:p>
            <a:pPr marL="457200" lvl="1" indent="0">
              <a:spcBef>
                <a:spcPts val="600"/>
              </a:spcBef>
              <a:buNone/>
            </a:pPr>
            <a:r>
              <a:rPr lang="en-US" altLang="en-US" sz="2000" dirty="0" smtClean="0">
                <a:sym typeface="Symbol" panose="05050102010706020507" pitchFamily="18" charset="2"/>
              </a:rPr>
              <a:t>Graphical</a:t>
            </a:r>
            <a:endParaRPr lang="en-US" altLang="en-US" sz="2000" dirty="0">
              <a:sym typeface="Symbol" panose="05050102010706020507" pitchFamily="18" charset="2"/>
            </a:endParaRPr>
          </a:p>
          <a:p>
            <a:pPr marL="457200" lvl="1" indent="0">
              <a:spcBef>
                <a:spcPts val="600"/>
              </a:spcBef>
              <a:buNone/>
            </a:pPr>
            <a:r>
              <a:rPr lang="en-US" altLang="en-US" sz="2000" i="1" dirty="0" smtClean="0">
                <a:sym typeface="Symbol" panose="05050102010706020507" pitchFamily="18" charset="2"/>
              </a:rPr>
              <a:t>t</a:t>
            </a:r>
            <a:r>
              <a:rPr lang="en-US" altLang="en-US" sz="2000" dirty="0" smtClean="0">
                <a:sym typeface="Symbol" panose="05050102010706020507" pitchFamily="18" charset="2"/>
              </a:rPr>
              <a:t> </a:t>
            </a:r>
            <a:r>
              <a:rPr lang="en-US" altLang="en-US" sz="2000" dirty="0">
                <a:sym typeface="Symbol" panose="05050102010706020507" pitchFamily="18" charset="2"/>
              </a:rPr>
              <a:t>test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en-US" altLang="en-US" sz="2200" dirty="0">
                <a:sym typeface="Symbol" panose="05050102010706020507" pitchFamily="18" charset="2"/>
              </a:rPr>
              <a:t> Effect size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en-US" altLang="en-US" sz="2200" dirty="0">
                <a:sym typeface="Symbol" panose="05050102010706020507" pitchFamily="18" charset="2"/>
              </a:rPr>
              <a:t> Randomization test?</a:t>
            </a:r>
          </a:p>
        </p:txBody>
      </p:sp>
    </p:spTree>
    <p:extLst>
      <p:ext uri="{BB962C8B-B14F-4D97-AF65-F5344CB8AC3E}">
        <p14:creationId xmlns:p14="http://schemas.microsoft.com/office/powerpoint/2010/main" val="34025552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Model with a Binary Predictor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Content Placeholder 10"/>
              <p:cNvSpPr>
                <a:spLocks noGrp="1"/>
              </p:cNvSpPr>
              <p:nvPr>
                <p:ph idx="1"/>
              </p:nvPr>
            </p:nvSpPr>
            <p:spPr>
              <a:xfrm>
                <a:off x="3301323" y="1688962"/>
                <a:ext cx="1880277" cy="597038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latin typeface="Cambria Math" panose="02040503050406030204" pitchFamily="18" charset="0"/>
                        </a:rPr>
                        <m:t>𝑌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𝜇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</m:sSub>
                      <m:r>
                        <a:rPr lang="en-US" i="1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𝜀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1" name="Content Placeholder 10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301323" y="1688962"/>
                <a:ext cx="1880277" cy="597038"/>
              </a:xfr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" name="Picture 8" descr="An equation with a text below it is shown.   &#10;An equation reads, Y equals mu subscript i plus varepsilon.&#10;The next line reads, where&#10;The next line reads, mu subscript 1 equals mean distance for female Y similar N open parenthesis mu subscript 1, sigma subscript 1 close parenthesis.&#10;The next line reads mu subscript 2 equals mean distance for males Y similar N open parenthesis mu subscript 2, sigma subscript 2 close parenthesis. A callout reading Estimate parameters? points toward the text Y similar N open parenthesis mu subscript 1, sigma subscript 1 close parenthesis and Y similar N open parenthesis mu subscript 2, sigma subscript 2 close parenthesis.&#10;An equation below reads, f open parenthesis X close parenthesis.&#10;The next line reads, equals open curly bracket mu subscript 1 if X equals female, mu subscript 2 if X equals male."/>
          <p:cNvPicPr>
            <a:picLocks noGrp="1" noChangeAspect="1" noChangeArrowheads="1"/>
          </p:cNvPicPr>
          <p:nvPr>
            <p:ph type="pic" sz="quarter" idx="1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63732" y="2642755"/>
            <a:ext cx="7542068" cy="33770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27236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 Simpler Model?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Content Placeholder 4"/>
              <p:cNvSpPr>
                <a:spLocks noGrp="1"/>
              </p:cNvSpPr>
              <p:nvPr>
                <p:ph sz="quarter" idx="12"/>
              </p:nvPr>
            </p:nvSpPr>
            <p:spPr>
              <a:xfrm>
                <a:off x="381000" y="1524000"/>
                <a:ext cx="8458200" cy="4495800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US" altLang="en-US" dirty="0"/>
                  <a:t>Constant </a:t>
                </a:r>
                <a:r>
                  <a:rPr lang="en-US" altLang="en-US" dirty="0" smtClean="0"/>
                  <a:t>model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𝑌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𝜇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𝜀</m:t>
                    </m:r>
                  </m:oMath>
                </a14:m>
                <a:endParaRPr lang="en-US" altLang="en-US" dirty="0" smtClean="0"/>
              </a:p>
              <a:p>
                <a:pPr marL="0" indent="0">
                  <a:buNone/>
                </a:pPr>
                <a:endParaRPr lang="en-US" altLang="en-US" dirty="0" smtClean="0"/>
              </a:p>
              <a:p>
                <a:pPr marL="0" indent="0">
                  <a:buNone/>
                </a:pPr>
                <a:r>
                  <a:rPr lang="en-US" altLang="en-US" dirty="0" smtClean="0"/>
                  <a:t>versus</a:t>
                </a:r>
              </a:p>
              <a:p>
                <a:pPr marL="0" indent="0">
                  <a:buNone/>
                </a:pPr>
                <a:r>
                  <a:rPr lang="en-US" altLang="en-US" dirty="0" smtClean="0"/>
                  <a:t>Two-mean </a:t>
                </a:r>
                <a:r>
                  <a:rPr lang="en-US" altLang="en-US" dirty="0"/>
                  <a:t>model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𝑌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{"/>
                        <m:endChr m:val=""/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sSub>
                              <m:sSub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 </m:t>
                                </m:r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𝜇</m:t>
                                </m:r>
                              </m:e>
                              <m:sub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1 </m:t>
                                </m:r>
                              </m:sub>
                            </m:sSub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+ 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𝜀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  </m:t>
                            </m:r>
                            <m:r>
                              <m:rPr>
                                <m:nor/>
                              </m:rPr>
                              <a:rPr lang="en-US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(</m:t>
                            </m:r>
                            <m:r>
                              <m:rPr>
                                <m:nor/>
                              </m:rPr>
                              <a:rPr lang="en-US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females</m:t>
                            </m:r>
                            <m:r>
                              <m:rPr>
                                <m:nor/>
                              </m:rPr>
                              <a:rPr lang="en-US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)</m:t>
                            </m:r>
                          </m:e>
                          <m:e>
                            <m:sSub>
                              <m:sSub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𝜇</m:t>
                                </m:r>
                              </m:e>
                              <m:sub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b>
                            </m:sSub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+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𝜀</m:t>
                            </m:r>
                            <m:r>
                              <m:rPr>
                                <m:nor/>
                              </m:rPr>
                              <a:rPr lang="en-US">
                                <a:latin typeface="Cambria Math" panose="02040503050406030204" pitchFamily="18" charset="0"/>
                              </a:rPr>
                              <m:t>   (</m:t>
                            </m:r>
                            <m:r>
                              <m:rPr>
                                <m:nor/>
                              </m:rPr>
                              <a:rPr lang="en-US">
                                <a:latin typeface="Cambria Math" panose="02040503050406030204" pitchFamily="18" charset="0"/>
                              </a:rPr>
                              <m:t>males</m:t>
                            </m:r>
                            <m:r>
                              <m:rPr>
                                <m:nor/>
                              </m:rPr>
                              <a:rPr lang="en-US">
                                <a:latin typeface="Cambria Math" panose="02040503050406030204" pitchFamily="18" charset="0"/>
                              </a:rPr>
                              <m:t>)</m:t>
                            </m:r>
                          </m:e>
                        </m:eqArr>
                      </m:e>
                    </m:d>
                  </m:oMath>
                </a14:m>
                <a:endParaRPr lang="en-US" dirty="0" smtClean="0"/>
              </a:p>
              <a:p>
                <a:pPr marL="0" indent="0">
                  <a:buNone/>
                </a:pPr>
                <a:endParaRPr lang="en-US" altLang="en-US" dirty="0" smtClean="0"/>
              </a:p>
              <a:p>
                <a:pPr marL="0" indent="0">
                  <a:buNone/>
                </a:pPr>
                <a:r>
                  <a:rPr lang="en-US" altLang="en-US" dirty="0" smtClean="0"/>
                  <a:t>How </a:t>
                </a:r>
                <a:r>
                  <a:rPr lang="en-US" altLang="en-US" dirty="0"/>
                  <a:t>can we decide</a:t>
                </a:r>
                <a:r>
                  <a:rPr lang="en-US" altLang="en-US" dirty="0" smtClean="0"/>
                  <a:t>?</a:t>
                </a:r>
                <a:endParaRPr lang="en-US" altLang="en-US" dirty="0"/>
              </a:p>
            </p:txBody>
          </p:sp>
        </mc:Choice>
        <mc:Fallback>
          <p:sp>
            <p:nvSpPr>
              <p:cNvPr id="5" name="Content Placeholder 4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2"/>
              </p:nvPr>
            </p:nvSpPr>
            <p:spPr>
              <a:xfrm>
                <a:off x="381000" y="1524000"/>
                <a:ext cx="8458200" cy="4495800"/>
              </a:xfrm>
              <a:blipFill rotWithShape="0">
                <a:blip r:embed="rId3"/>
                <a:stretch>
                  <a:fillRect l="-1298" t="-122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245475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Two-Sample t Test (1 </a:t>
            </a:r>
            <a:r>
              <a:rPr lang="en-US" altLang="en-US" dirty="0" smtClean="0"/>
              <a:t>of 2)</a:t>
            </a:r>
            <a:endParaRPr lang="en-US" dirty="0"/>
          </a:p>
        </p:txBody>
      </p:sp>
      <p:graphicFrame>
        <p:nvGraphicFramePr>
          <p:cNvPr id="6" name="Object 5" descr="An equation reads, H subscript 0 colon mu subscript 1 equals mu subscript 2.&#10;The next line reads, H subscript 1 colon mu subscript 1 is not equal to mu subscript 2.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1435097233"/>
              </p:ext>
            </p:extLst>
          </p:nvPr>
        </p:nvGraphicFramePr>
        <p:xfrm>
          <a:off x="391730" y="1808061"/>
          <a:ext cx="1894270" cy="109240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24" name="Equation" r:id="rId4" imgW="799920" imgH="457200" progId="Equation.DSMT4">
                  <p:embed/>
                </p:oleObj>
              </mc:Choice>
              <mc:Fallback>
                <p:oleObj name="Equation" r:id="rId4" imgW="799920" imgH="457200" progId="Equation.DSMT4">
                  <p:embed/>
                  <p:pic>
                    <p:nvPicPr>
                      <p:cNvPr id="0" name="Object 12" descr="Fe(s) followed by arrow Fe(l)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1730" y="1808061"/>
                        <a:ext cx="1894270" cy="109240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2" descr="An equation reads, t.s. equals y bar subscript 1 minus y bar subscript 2 over square root of s superscript 2 subscript 1 over n subscript 1 plus s superscript 2 subscript 2 over n subscript 2.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1784162177"/>
              </p:ext>
            </p:extLst>
          </p:nvPr>
        </p:nvGraphicFramePr>
        <p:xfrm>
          <a:off x="2644712" y="1708373"/>
          <a:ext cx="2013077" cy="140608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25" name="Equation" r:id="rId6" imgW="1028520" imgH="711000" progId="Equation.DSMT4">
                  <p:embed/>
                </p:oleObj>
              </mc:Choice>
              <mc:Fallback>
                <p:oleObj name="Equation" r:id="rId6" imgW="1028520" imgH="711000" progId="Equation.DSMT4">
                  <p:embed/>
                  <p:pic>
                    <p:nvPicPr>
                      <p:cNvPr id="0" name="Object 5" descr="An equation reads, H subscript 0 colon mu subscript 1 equals mu subscript 2.&#10;The next line reads, H subscript 1 colon mu subscript 1 is not equal to mu subscript 2.&#10;An equation reads, t.s. equals y bar subscript 1 minus y bar subscript 2 over square root of s superscript 2 subscript 1 over n subscript 1 plus s superscript 2 subscript 2 over n subscript 2.&#10;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44712" y="1708373"/>
                        <a:ext cx="2013077" cy="140608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808220" y="2146544"/>
            <a:ext cx="4107180" cy="52045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/>
              <a:t>Compare </a:t>
            </a:r>
            <a:r>
              <a:rPr lang="en-US" dirty="0"/>
              <a:t>to a </a:t>
            </a:r>
            <a:r>
              <a:rPr lang="en-US" i="1" dirty="0"/>
              <a:t>t</a:t>
            </a:r>
            <a:r>
              <a:rPr lang="en-US" dirty="0"/>
              <a:t> </a:t>
            </a:r>
            <a:r>
              <a:rPr lang="en-US" dirty="0" smtClean="0"/>
              <a:t>distribution</a:t>
            </a:r>
          </a:p>
        </p:txBody>
      </p:sp>
      <p:pic>
        <p:nvPicPr>
          <p:cNvPr id="11" name="Picture 117" descr="A set of instructions is shown. &#10;A text reads, lesser than library open parenthesis mosaic close parenthesis&#10;Greater than tally open parenthesis is similar to Sex, dataequalsDistanceHome close parenthesis&#10;Sex: F – 12; M – 7&#10;Greater than mean open parenthesis Distance is similar to Sex, dataequalsDistanceHome close parenthesis&#10;F- 183.5833; M- 247.1429&#10;Greater than sd open parenthesis Distance is similar to Sex, dataequalsDistanceHome close parenthesis&#10;F – 75.71653; M – 85.76990"/>
          <p:cNvPicPr>
            <a:picLocks noGrp="1" noChangeAspect="1" noChangeArrowheads="1"/>
          </p:cNvPicPr>
          <p:nvPr>
            <p:ph type="pic" sz="quarter" idx="11"/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84231" y="3674664"/>
            <a:ext cx="4203535" cy="2368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122" descr="A graph shows F and M marked along the horizontal axis and Distance along the vertical axis ranging from 100 to 400 in increments of 100. A vertical line is drawn parallel to the horizontal axis on the points F and M on the horizontal axis. On the F vertical line, two points are marked below 100, three between 100 and 200, and four between 200 and 300. On the M vertical line, one point is marked between 100 and 200, four between 200 and 300, and two between 300 and 400. A text below the graph reads, dotplot open parenthesis Distance is similar to Sex, dataequalsDistanceHome close parenthesis."/>
          <p:cNvPicPr>
            <a:picLocks noGrp="1" noChangeAspect="1" noChangeArrowheads="1"/>
          </p:cNvPicPr>
          <p:nvPr>
            <p:ph type="pic" sz="quarter" idx="13"/>
          </p:nvPr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53896" y="3657600"/>
            <a:ext cx="4114800" cy="23827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64620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Two-Sample t </a:t>
            </a:r>
            <a:r>
              <a:rPr lang="en-US" altLang="en-US" dirty="0" smtClean="0"/>
              <a:t>Test (2 of 2)</a:t>
            </a:r>
            <a:endParaRPr lang="en-US" dirty="0"/>
          </a:p>
        </p:txBody>
      </p:sp>
      <p:pic>
        <p:nvPicPr>
          <p:cNvPr id="7" name="Picture 2" descr="A series of instructions with some of them highlighted is shown.  &#10;A text reads, t.test open parenthesis Distance is similar to Sex, dataequalsDistanceHome close parenthesis.&#10;A text is highlighted with a rectangular box. The text reads, t equals negative 1.6256, df equals 11.409, p-value equals 0.1313. A callout pointing toward this text reads, What does this mean?.&#10;A text below is also highlighted with a rectangular box. The text reads, 95 percent confidence interval: negative 149.23927, 22.12023.&#10;A text beside the question 2 reads, How big might the difference be? reads, Cl for mu subscript 1 minus mu subscript 2."/>
          <p:cNvPicPr>
            <a:picLocks noGrp="1" noChangeAspect="1" noChangeArrowheads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00841" y="1466576"/>
            <a:ext cx="7108959" cy="24958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Content Placeholder 5"/>
          <p:cNvSpPr>
            <a:spLocks noGrp="1"/>
          </p:cNvSpPr>
          <p:nvPr>
            <p:ph type="body" sz="quarter" idx="10"/>
          </p:nvPr>
        </p:nvSpPr>
        <p:spPr>
          <a:xfrm>
            <a:off x="241662" y="4038600"/>
            <a:ext cx="8673738" cy="22098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400" dirty="0"/>
              <a:t>Questions</a:t>
            </a:r>
            <a:r>
              <a:rPr lang="en-US" sz="2400" dirty="0" smtClean="0"/>
              <a:t>: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400" dirty="0"/>
              <a:t>Is there strong evidence that the means differ between the two groups</a:t>
            </a:r>
            <a:r>
              <a:rPr lang="en-US" sz="2400" dirty="0" smtClean="0"/>
              <a:t>? </a:t>
            </a:r>
            <a:r>
              <a:rPr lang="en-US" sz="2400" dirty="0" smtClean="0"/>
              <a:t>	</a:t>
            </a:r>
            <a:r>
              <a:rPr lang="en-US" sz="2400" i="1" dirty="0" smtClean="0"/>
              <a:t>t</a:t>
            </a:r>
            <a:r>
              <a:rPr lang="en-US" sz="2400" dirty="0" smtClean="0"/>
              <a:t> </a:t>
            </a:r>
            <a:r>
              <a:rPr lang="en-US" sz="2400" i="1" dirty="0" smtClean="0"/>
              <a:t>test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400" dirty="0"/>
              <a:t>How big might the difference be</a:t>
            </a:r>
            <a:r>
              <a:rPr lang="en-US" sz="2400" dirty="0" smtClean="0"/>
              <a:t>? </a:t>
            </a:r>
            <a:r>
              <a:rPr lang="en-US" sz="2400" dirty="0" smtClean="0"/>
              <a:t>	C1 </a:t>
            </a:r>
            <a:r>
              <a:rPr lang="en-US" sz="2400" i="1" dirty="0" smtClean="0"/>
              <a:t>for</a:t>
            </a:r>
            <a:r>
              <a:rPr lang="en-US" sz="2400" dirty="0" smtClean="0"/>
              <a:t> </a:t>
            </a:r>
            <a:r>
              <a:rPr lang="en-US" sz="2400" i="1" dirty="0" smtClean="0"/>
              <a:t>µ</a:t>
            </a:r>
            <a:r>
              <a:rPr lang="en-US" sz="2400" baseline="-25000" dirty="0" smtClean="0"/>
              <a:t>1</a:t>
            </a:r>
            <a:r>
              <a:rPr lang="en-US" sz="2400" i="1" baseline="-25000" dirty="0" smtClean="0"/>
              <a:t> </a:t>
            </a:r>
            <a:r>
              <a:rPr lang="en-US" sz="2400" i="1" dirty="0" smtClean="0">
                <a:latin typeface="Arial"/>
                <a:cs typeface="Arial"/>
              </a:rPr>
              <a:t>−</a:t>
            </a:r>
            <a:r>
              <a:rPr lang="en-US" sz="2400" i="1" baseline="-25000" dirty="0" smtClean="0"/>
              <a:t> </a:t>
            </a:r>
            <a:r>
              <a:rPr lang="en-US" sz="2400" i="1" dirty="0" smtClean="0"/>
              <a:t>µ</a:t>
            </a:r>
            <a:r>
              <a:rPr lang="en-US" sz="2400" baseline="-25000" dirty="0" smtClean="0"/>
              <a:t>2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400" dirty="0"/>
              <a:t>Is the difference “important</a:t>
            </a:r>
            <a:r>
              <a:rPr lang="en-US" sz="2400" dirty="0" smtClean="0"/>
              <a:t>”?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301643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Effect Size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247304" y="1397000"/>
            <a:ext cx="8744295" cy="240260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200" dirty="0"/>
              <a:t>Is the </a:t>
            </a:r>
            <a:r>
              <a:rPr lang="en-US" sz="2200" i="1" dirty="0"/>
              <a:t>difference</a:t>
            </a:r>
            <a:r>
              <a:rPr lang="en-US" sz="2200" dirty="0"/>
              <a:t> (effect) large, relative to the </a:t>
            </a:r>
            <a:r>
              <a:rPr lang="en-US" sz="2200" i="1" dirty="0"/>
              <a:t>variability</a:t>
            </a:r>
            <a:r>
              <a:rPr lang="en-US" sz="2200" dirty="0"/>
              <a:t> in the </a:t>
            </a:r>
            <a:r>
              <a:rPr lang="en-US" sz="2200" dirty="0" smtClean="0"/>
              <a:t>population?</a:t>
            </a:r>
          </a:p>
          <a:p>
            <a:pPr marL="0" indent="0">
              <a:buNone/>
            </a:pPr>
            <a:r>
              <a:rPr lang="en-US" sz="2200" dirty="0"/>
              <a:t>0.2~small</a:t>
            </a:r>
          </a:p>
          <a:p>
            <a:pPr marL="0" indent="0">
              <a:buNone/>
            </a:pPr>
            <a:r>
              <a:rPr lang="en-US" sz="2200" dirty="0"/>
              <a:t>0.5~medium</a:t>
            </a:r>
          </a:p>
          <a:p>
            <a:pPr marL="0" indent="0">
              <a:buNone/>
            </a:pPr>
            <a:r>
              <a:rPr lang="en-US" sz="2200" dirty="0" smtClean="0"/>
              <a:t>1.0~large</a:t>
            </a:r>
          </a:p>
          <a:p>
            <a:pPr marL="0" indent="0">
              <a:buNone/>
            </a:pPr>
            <a:r>
              <a:rPr lang="en-US" sz="2200" dirty="0"/>
              <a:t>For miles </a:t>
            </a:r>
            <a:r>
              <a:rPr lang="en-US" sz="2200" dirty="0" smtClean="0"/>
              <a:t>home:</a:t>
            </a:r>
          </a:p>
        </p:txBody>
      </p:sp>
      <p:graphicFrame>
        <p:nvGraphicFramePr>
          <p:cNvPr id="4" name="Object 3" descr="The text  reads, Difference: y bar subscript 1 minus y bar subscript 2 equals 183.6 minus 247.1 equals negative 63.5.&#10;Variability (pooled standard deviation): &#10;S subscript p equals square root of (n subscript 1 minus 1) s squared subscript 1 plus (n subscript 2 minus 1) s squared subscript 2 over n subscript 1 plus n subscript 2 minus 2 equals 79.4.  &#10;Effect size: absolute value of y bar subscript 1 minus y bar subscript 2 over S subscript p equals 63.5 over 79.4 equals 0.80 or 80 percent.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774856882"/>
              </p:ext>
            </p:extLst>
          </p:nvPr>
        </p:nvGraphicFramePr>
        <p:xfrm>
          <a:off x="334296" y="3962400"/>
          <a:ext cx="4257983" cy="214688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56" name="Equation" r:id="rId4" imgW="2895480" imgH="1447560" progId="Equation.3">
                  <p:embed/>
                </p:oleObj>
              </mc:Choice>
              <mc:Fallback>
                <p:oleObj name="Equation" r:id="rId4" imgW="2895480" imgH="1447560" progId="Equation.3">
                  <p:embed/>
                  <p:pic>
                    <p:nvPicPr>
                      <p:cNvPr id="0" name="Object 6" descr="Fe(s) followed by arrow Fe(l)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4296" y="3962400"/>
                        <a:ext cx="4257983" cy="214688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01643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Chapter </a:t>
            </a:r>
            <a:r>
              <a:rPr lang="en-US" dirty="0" smtClean="0"/>
              <a:t>0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247304" y="1407392"/>
            <a:ext cx="4248495" cy="4612407"/>
          </a:xfrm>
        </p:spPr>
        <p:txBody>
          <a:bodyPr>
            <a:noAutofit/>
          </a:bodyPr>
          <a:lstStyle/>
          <a:p>
            <a:pPr marL="0" indent="0">
              <a:spcBef>
                <a:spcPts val="624"/>
              </a:spcBef>
              <a:buNone/>
            </a:pPr>
            <a:r>
              <a:rPr lang="en-US" altLang="en-US" dirty="0">
                <a:sym typeface="Symbol" panose="05050102010706020507" pitchFamily="18" charset="2"/>
              </a:rPr>
              <a:t>Statistical models</a:t>
            </a:r>
          </a:p>
          <a:p>
            <a:pPr marL="0" indent="0">
              <a:spcBef>
                <a:spcPts val="624"/>
              </a:spcBef>
              <a:buNone/>
            </a:pPr>
            <a:r>
              <a:rPr lang="en-US" altLang="en-US" dirty="0">
                <a:sym typeface="Symbol" panose="05050102010706020507" pitchFamily="18" charset="2"/>
              </a:rPr>
              <a:t>Types of variables</a:t>
            </a:r>
          </a:p>
          <a:p>
            <a:pPr marL="0" indent="0">
              <a:spcBef>
                <a:spcPts val="624"/>
              </a:spcBef>
              <a:buNone/>
            </a:pPr>
            <a:r>
              <a:rPr lang="en-US" altLang="en-US" dirty="0">
                <a:sym typeface="Symbol" panose="05050102010706020507" pitchFamily="18" charset="2"/>
              </a:rPr>
              <a:t>Types of studies</a:t>
            </a:r>
          </a:p>
          <a:p>
            <a:pPr marL="465138" indent="-465138">
              <a:spcBef>
                <a:spcPts val="624"/>
              </a:spcBef>
              <a:buNone/>
            </a:pPr>
            <a:r>
              <a:rPr lang="en-US" altLang="en-US" dirty="0">
                <a:sym typeface="Symbol" panose="05050102010706020507" pitchFamily="18" charset="2"/>
              </a:rPr>
              <a:t>Four-step modeling </a:t>
            </a:r>
            <a:r>
              <a:rPr lang="en-US" altLang="en-US" dirty="0" smtClean="0">
                <a:sym typeface="Symbol" panose="05050102010706020507" pitchFamily="18" charset="2"/>
              </a:rPr>
              <a:t>process</a:t>
            </a:r>
            <a:endParaRPr lang="en-US" altLang="en-US" dirty="0">
              <a:sym typeface="Symbol" panose="05050102010706020507" pitchFamily="18" charset="2"/>
            </a:endParaRPr>
          </a:p>
          <a:p>
            <a:pPr marL="0" indent="0">
              <a:spcBef>
                <a:spcPts val="624"/>
              </a:spcBef>
              <a:buNone/>
            </a:pPr>
            <a:r>
              <a:rPr lang="en-US" altLang="en-US" dirty="0">
                <a:sym typeface="Symbol" panose="05050102010706020507" pitchFamily="18" charset="2"/>
              </a:rPr>
              <a:t>General statistical model</a:t>
            </a:r>
          </a:p>
          <a:p>
            <a:pPr marL="0" indent="0">
              <a:spcBef>
                <a:spcPts val="624"/>
              </a:spcBef>
              <a:buNone/>
            </a:pPr>
            <a:r>
              <a:rPr lang="en-US" altLang="en-US" dirty="0">
                <a:sym typeface="Symbol" panose="05050102010706020507" pitchFamily="18" charset="2"/>
              </a:rPr>
              <a:t>Constant model</a:t>
            </a:r>
          </a:p>
          <a:p>
            <a:pPr marL="457200" lvl="1" indent="0">
              <a:spcBef>
                <a:spcPts val="624"/>
              </a:spcBef>
              <a:buNone/>
            </a:pPr>
            <a:r>
              <a:rPr lang="en-US" altLang="en-US" dirty="0" smtClean="0">
                <a:sym typeface="Symbol" panose="05050102010706020507" pitchFamily="18" charset="2"/>
              </a:rPr>
              <a:t>Mean</a:t>
            </a:r>
            <a:endParaRPr lang="en-US" altLang="en-US" dirty="0">
              <a:sym typeface="Symbol" panose="05050102010706020507" pitchFamily="18" charset="2"/>
            </a:endParaRPr>
          </a:p>
          <a:p>
            <a:pPr marL="457200" lvl="1" indent="0">
              <a:spcBef>
                <a:spcPts val="624"/>
              </a:spcBef>
              <a:buNone/>
            </a:pPr>
            <a:r>
              <a:rPr lang="en-US" altLang="en-US" dirty="0" smtClean="0">
                <a:sym typeface="Symbol" panose="05050102010706020507" pitchFamily="18" charset="2"/>
              </a:rPr>
              <a:t>Median</a:t>
            </a:r>
            <a:endParaRPr lang="en-US" altLang="en-US" sz="2600" dirty="0">
              <a:sym typeface="Symbol" panose="05050102010706020507" pitchFamily="18" charset="2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quarter" idx="11"/>
          </p:nvPr>
        </p:nvSpPr>
        <p:spPr>
          <a:xfrm>
            <a:off x="4666904" y="1417784"/>
            <a:ext cx="4172296" cy="4602016"/>
          </a:xfrm>
        </p:spPr>
        <p:txBody>
          <a:bodyPr>
            <a:noAutofit/>
          </a:bodyPr>
          <a:lstStyle/>
          <a:p>
            <a:pPr marL="0" indent="0">
              <a:spcBef>
                <a:spcPts val="624"/>
              </a:spcBef>
              <a:buNone/>
            </a:pPr>
            <a:r>
              <a:rPr lang="en-US" dirty="0"/>
              <a:t>Residuals</a:t>
            </a:r>
          </a:p>
          <a:p>
            <a:pPr marL="452437" lvl="1" indent="0">
              <a:spcBef>
                <a:spcPts val="624"/>
              </a:spcBef>
              <a:buNone/>
            </a:pPr>
            <a:r>
              <a:rPr lang="en-US" sz="2600" dirty="0"/>
              <a:t>Absolute deviations</a:t>
            </a:r>
          </a:p>
          <a:p>
            <a:pPr marL="452437" lvl="1" indent="0">
              <a:spcBef>
                <a:spcPts val="624"/>
              </a:spcBef>
              <a:buNone/>
            </a:pPr>
            <a:r>
              <a:rPr lang="en-US" sz="2600" dirty="0"/>
              <a:t>Squared deviations</a:t>
            </a:r>
          </a:p>
          <a:p>
            <a:pPr marL="0" indent="0">
              <a:spcBef>
                <a:spcPts val="624"/>
              </a:spcBef>
              <a:buNone/>
            </a:pPr>
            <a:r>
              <a:rPr lang="en-US" dirty="0"/>
              <a:t>Compare two means</a:t>
            </a:r>
          </a:p>
          <a:p>
            <a:pPr marL="452437" lvl="1" indent="0">
              <a:spcBef>
                <a:spcPts val="624"/>
              </a:spcBef>
              <a:buNone/>
            </a:pPr>
            <a:r>
              <a:rPr lang="en-US" sz="2600" dirty="0"/>
              <a:t>Graphical</a:t>
            </a:r>
          </a:p>
          <a:p>
            <a:pPr marL="452437" lvl="1" indent="0">
              <a:spcBef>
                <a:spcPts val="624"/>
              </a:spcBef>
              <a:buNone/>
            </a:pPr>
            <a:r>
              <a:rPr lang="en-US" sz="2600" i="1" dirty="0"/>
              <a:t>t</a:t>
            </a:r>
            <a:r>
              <a:rPr lang="en-US" sz="2600" dirty="0"/>
              <a:t> test</a:t>
            </a:r>
          </a:p>
          <a:p>
            <a:pPr marL="0" indent="0">
              <a:spcBef>
                <a:spcPts val="624"/>
              </a:spcBef>
              <a:buNone/>
            </a:pPr>
            <a:r>
              <a:rPr lang="en-US" dirty="0"/>
              <a:t>Permutation test</a:t>
            </a:r>
          </a:p>
          <a:p>
            <a:pPr marL="457200" lvl="1" indent="0">
              <a:spcBef>
                <a:spcPts val="624"/>
              </a:spcBef>
              <a:buNone/>
            </a:pPr>
            <a:r>
              <a:rPr lang="en-US" sz="2600" dirty="0"/>
              <a:t>Example with R</a:t>
            </a:r>
          </a:p>
        </p:txBody>
      </p:sp>
    </p:spTree>
    <p:extLst>
      <p:ext uri="{BB962C8B-B14F-4D97-AF65-F5344CB8AC3E}">
        <p14:creationId xmlns:p14="http://schemas.microsoft.com/office/powerpoint/2010/main" val="229497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3114" y="1491342"/>
            <a:ext cx="8610600" cy="489858"/>
          </a:xfrm>
        </p:spPr>
        <p:txBody>
          <a:bodyPr>
            <a:noAutofit/>
          </a:bodyPr>
          <a:lstStyle/>
          <a:p>
            <a:pPr marL="0" indent="0" algn="ctr">
              <a:spcBef>
                <a:spcPts val="600"/>
              </a:spcBef>
              <a:buNone/>
            </a:pPr>
            <a:r>
              <a:rPr lang="en-US" altLang="en-US" dirty="0">
                <a:sym typeface="Symbol" panose="05050102010706020507" pitchFamily="18" charset="2"/>
              </a:rPr>
              <a:t>Data are numbers with a context.</a:t>
            </a:r>
          </a:p>
        </p:txBody>
      </p:sp>
      <p:pic>
        <p:nvPicPr>
          <p:cNvPr id="8" name="Picture 2" descr="An illustration reads, Data equals Pattern plus Departures from a pattern. A callout reading How do we identify the actual pattern? points toward the text Pattern."/>
          <p:cNvPicPr>
            <a:picLocks noGrp="1" noChangeAspect="1" noChangeArrowheads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09600" y="2286000"/>
            <a:ext cx="7818673" cy="287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529209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Statistical </a:t>
            </a:r>
            <a:r>
              <a:rPr lang="en-US" dirty="0" smtClean="0"/>
              <a:t>Modeling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247304" y="1407392"/>
            <a:ext cx="8591896" cy="480521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Find a model for a relationship between a </a:t>
            </a:r>
            <a:r>
              <a:rPr lang="en-US" b="1" dirty="0"/>
              <a:t>response</a:t>
            </a:r>
            <a:r>
              <a:rPr lang="en-US" dirty="0"/>
              <a:t> variable (</a:t>
            </a:r>
            <a:r>
              <a:rPr lang="en-US" i="1" dirty="0"/>
              <a:t>Y</a:t>
            </a:r>
            <a:r>
              <a:rPr lang="en-US" dirty="0"/>
              <a:t>) and one (or more) </a:t>
            </a:r>
            <a:r>
              <a:rPr lang="en-US" b="1" dirty="0"/>
              <a:t>predictor/explanatory</a:t>
            </a:r>
            <a:r>
              <a:rPr lang="en-US" dirty="0"/>
              <a:t> variables (</a:t>
            </a:r>
            <a:r>
              <a:rPr lang="en-US" i="1" dirty="0"/>
              <a:t>X</a:t>
            </a:r>
            <a:r>
              <a:rPr lang="en-US" i="1" baseline="-25000" dirty="0"/>
              <a:t>1</a:t>
            </a:r>
            <a:r>
              <a:rPr lang="en-US" i="1" dirty="0"/>
              <a:t>, X</a:t>
            </a:r>
            <a:r>
              <a:rPr lang="en-US" i="1" baseline="-25000" dirty="0"/>
              <a:t>2</a:t>
            </a:r>
            <a:r>
              <a:rPr lang="en-US" i="1" dirty="0"/>
              <a:t>, ..., X</a:t>
            </a:r>
            <a:r>
              <a:rPr lang="en-US" i="1" baseline="-25000" dirty="0"/>
              <a:t>k</a:t>
            </a:r>
            <a:r>
              <a:rPr lang="en-US" dirty="0"/>
              <a:t>).</a:t>
            </a:r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9720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Purposes for Statistical </a:t>
            </a:r>
            <a:r>
              <a:rPr lang="en-US" dirty="0" smtClean="0"/>
              <a:t>Modeling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247304" y="1407392"/>
            <a:ext cx="8591896" cy="4805217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dirty="0" smtClean="0"/>
              <a:t>Making </a:t>
            </a:r>
            <a:r>
              <a:rPr lang="en-US" dirty="0"/>
              <a:t>predictions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Understanding </a:t>
            </a:r>
            <a:r>
              <a:rPr lang="en-US" dirty="0"/>
              <a:t>relationships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Assessing </a:t>
            </a:r>
            <a:r>
              <a:rPr lang="en-US" dirty="0"/>
              <a:t>differences</a:t>
            </a:r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3135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Types of Variables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247304" y="1407392"/>
            <a:ext cx="8591896" cy="480521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Quantitative: </a:t>
            </a:r>
            <a:r>
              <a:rPr lang="en-US" dirty="0"/>
              <a:t>expressible as numbers for which arithmetic makes sense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b="1" dirty="0" smtClean="0"/>
              <a:t>Categorical</a:t>
            </a:r>
            <a:r>
              <a:rPr lang="en-US" b="1" dirty="0"/>
              <a:t>: </a:t>
            </a:r>
            <a:r>
              <a:rPr lang="en-US" dirty="0"/>
              <a:t>divides sample points into </a:t>
            </a:r>
            <a:r>
              <a:rPr lang="en-US" dirty="0" smtClean="0"/>
              <a:t>groups</a:t>
            </a:r>
            <a:endParaRPr lang="en-US" dirty="0"/>
          </a:p>
          <a:p>
            <a:pPr marL="0" indent="1379538">
              <a:buNone/>
            </a:pPr>
            <a:endParaRPr lang="en-US" dirty="0" smtClean="0">
              <a:solidFill>
                <a:srgbClr val="000000"/>
              </a:solidFill>
            </a:endParaRPr>
          </a:p>
          <a:p>
            <a:pPr marL="0" indent="1379538">
              <a:buNone/>
            </a:pPr>
            <a:r>
              <a:rPr lang="en-US" dirty="0" smtClean="0">
                <a:solidFill>
                  <a:srgbClr val="000000"/>
                </a:solidFill>
              </a:rPr>
              <a:t>Binary </a:t>
            </a:r>
            <a:r>
              <a:rPr lang="en-US" dirty="0">
                <a:solidFill>
                  <a:srgbClr val="000000"/>
                </a:solidFill>
              </a:rPr>
              <a:t>= categorical with just two groups</a:t>
            </a:r>
          </a:p>
        </p:txBody>
      </p:sp>
    </p:spTree>
    <p:extLst>
      <p:ext uri="{BB962C8B-B14F-4D97-AF65-F5344CB8AC3E}">
        <p14:creationId xmlns:p14="http://schemas.microsoft.com/office/powerpoint/2010/main" val="962016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Example:</a:t>
            </a:r>
            <a:r>
              <a:rPr lang="en-US" baseline="0" dirty="0" smtClean="0"/>
              <a:t> </a:t>
            </a:r>
            <a:r>
              <a:rPr lang="en-US" dirty="0" smtClean="0"/>
              <a:t>Active </a:t>
            </a:r>
            <a:r>
              <a:rPr lang="en-US" dirty="0"/>
              <a:t>Pulse Rate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247304" y="1407392"/>
            <a:ext cx="8591896" cy="480521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Explanatory factors</a:t>
            </a:r>
            <a:r>
              <a:rPr lang="en-US" dirty="0" smtClean="0"/>
              <a:t>?:</a:t>
            </a:r>
          </a:p>
          <a:p>
            <a:pPr marL="0" indent="0">
              <a:buNone/>
            </a:pPr>
            <a:endParaRPr lang="en-US" dirty="0" smtClean="0">
              <a:solidFill>
                <a:srgbClr val="000000"/>
              </a:solidFill>
            </a:endParaRPr>
          </a:p>
          <a:p>
            <a:pPr marL="0" indent="0">
              <a:buNone/>
            </a:pPr>
            <a:endParaRPr lang="en-US" dirty="0">
              <a:solidFill>
                <a:srgbClr val="000000"/>
              </a:solidFill>
            </a:endParaRPr>
          </a:p>
          <a:p>
            <a:pPr marL="0" indent="0">
              <a:buNone/>
            </a:pPr>
            <a:endParaRPr lang="en-US" dirty="0" smtClean="0">
              <a:solidFill>
                <a:srgbClr val="000000"/>
              </a:solidFill>
            </a:endParaRPr>
          </a:p>
          <a:p>
            <a:pPr marL="0" indent="0">
              <a:buNone/>
            </a:pPr>
            <a:r>
              <a:rPr lang="en-US" dirty="0" smtClean="0">
                <a:solidFill>
                  <a:srgbClr val="000000"/>
                </a:solidFill>
              </a:rPr>
              <a:t>Response </a:t>
            </a:r>
            <a:r>
              <a:rPr lang="en-US" dirty="0" smtClean="0">
                <a:solidFill>
                  <a:srgbClr val="000000"/>
                </a:solidFill>
              </a:rPr>
              <a:t>variable:</a:t>
            </a:r>
          </a:p>
          <a:p>
            <a:pPr marL="457200" lvl="1" indent="0">
              <a:buNone/>
            </a:pPr>
            <a:r>
              <a:rPr lang="en-US" i="1" dirty="0" smtClean="0">
                <a:solidFill>
                  <a:srgbClr val="000000"/>
                </a:solidFill>
              </a:rPr>
              <a:t>Y</a:t>
            </a:r>
            <a:r>
              <a:rPr lang="en-US" dirty="0" smtClean="0">
                <a:solidFill>
                  <a:srgbClr val="000000"/>
                </a:solidFill>
              </a:rPr>
              <a:t> </a:t>
            </a:r>
            <a:r>
              <a:rPr lang="en-US" dirty="0">
                <a:solidFill>
                  <a:srgbClr val="000000"/>
                </a:solidFill>
              </a:rPr>
              <a:t>= pulse rate after exercise</a:t>
            </a:r>
          </a:p>
        </p:txBody>
      </p:sp>
    </p:spTree>
    <p:extLst>
      <p:ext uri="{BB962C8B-B14F-4D97-AF65-F5344CB8AC3E}">
        <p14:creationId xmlns:p14="http://schemas.microsoft.com/office/powerpoint/2010/main" val="2690681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Two Main Themes of This Course</a:t>
            </a:r>
          </a:p>
        </p:txBody>
      </p:sp>
      <p:pic>
        <p:nvPicPr>
          <p:cNvPr id="11" name="Picture 2" descr="An illustration shows two main themes of this course. They are Types of Response and Types of Predictors. One text box reads Types of Response: Quantitative and Categorical, and another text box reads Types of Predictors: Quantitative and Categorical. Two arrows from Types of Predictors: Quantitative point toward Types of Response: Quantitative and Categorical. Two arrows from Types of Predictors: Categorical point toward Types of Response: Quantitative and Categorical."/>
          <p:cNvPicPr>
            <a:picLocks noGrp="1" noChangeAspect="1" noChangeArrowheads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62000" y="2149205"/>
            <a:ext cx="7511130" cy="21941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Content Placeholder 5"/>
          <p:cNvSpPr>
            <a:spLocks noGrp="1"/>
          </p:cNvSpPr>
          <p:nvPr>
            <p:ph type="body" sz="quarter" idx="10"/>
          </p:nvPr>
        </p:nvSpPr>
        <p:spPr>
          <a:xfrm>
            <a:off x="241662" y="4753428"/>
            <a:ext cx="8673738" cy="504372"/>
          </a:xfrm>
        </p:spPr>
        <p:txBody>
          <a:bodyPr/>
          <a:lstStyle/>
          <a:p>
            <a:r>
              <a:rPr lang="en-US" dirty="0" smtClean="0"/>
              <a:t>Allow </a:t>
            </a:r>
            <a:r>
              <a:rPr lang="en-US" dirty="0"/>
              <a:t>for </a:t>
            </a:r>
            <a:r>
              <a:rPr lang="en-US" i="1" dirty="0"/>
              <a:t>multiple </a:t>
            </a:r>
            <a:r>
              <a:rPr lang="en-US" dirty="0"/>
              <a:t>predictors</a:t>
            </a:r>
            <a:r>
              <a:rPr lang="en-US" dirty="0" smtClean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960038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ergerinvitels3e_lectureslides_ch01_final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bergerinvitels3e_lectureslides_ch01_final</Template>
  <TotalTime>2221</TotalTime>
  <Words>618</Words>
  <Application>Microsoft Office PowerPoint</Application>
  <PresentationFormat>On-screen Show (4:3)</PresentationFormat>
  <Paragraphs>167</Paragraphs>
  <Slides>24</Slides>
  <Notes>20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34" baseType="lpstr">
      <vt:lpstr>ＭＳ Ｐゴシック</vt:lpstr>
      <vt:lpstr>Arial</vt:lpstr>
      <vt:lpstr>Arial Black</vt:lpstr>
      <vt:lpstr>Calibri</vt:lpstr>
      <vt:lpstr>Cambria Math</vt:lpstr>
      <vt:lpstr>Courier New</vt:lpstr>
      <vt:lpstr>Symbol</vt:lpstr>
      <vt:lpstr>Wingdings</vt:lpstr>
      <vt:lpstr>bergerinvitels3e_lectureslides_ch01_final</vt:lpstr>
      <vt:lpstr>Equation</vt:lpstr>
      <vt:lpstr>Sections 0.1- 0.2</vt:lpstr>
      <vt:lpstr>Sections 0.1-0.2</vt:lpstr>
      <vt:lpstr>Chapter 0</vt:lpstr>
      <vt:lpstr>Data</vt:lpstr>
      <vt:lpstr>Statistical Modeling</vt:lpstr>
      <vt:lpstr>Purposes for Statistical Modeling</vt:lpstr>
      <vt:lpstr>Types of Variables</vt:lpstr>
      <vt:lpstr>Example: Active Pulse Rate</vt:lpstr>
      <vt:lpstr>Two Main Themes of This Course</vt:lpstr>
      <vt:lpstr>Outline of Stat2 Text</vt:lpstr>
      <vt:lpstr>Types of Studies</vt:lpstr>
      <vt:lpstr>Building a Statistical Model: Four-Step Process</vt:lpstr>
      <vt:lpstr>General form of a model:</vt:lpstr>
      <vt:lpstr>Example: Constant Model</vt:lpstr>
      <vt:lpstr>Predicted Value for Response</vt:lpstr>
      <vt:lpstr>Assessment Questions</vt:lpstr>
      <vt:lpstr>Residuals</vt:lpstr>
      <vt:lpstr>Criteria to Minimize Residuals?</vt:lpstr>
      <vt:lpstr>Can we use a predictor to improve the model?</vt:lpstr>
      <vt:lpstr>Model with a Binary Predictor</vt:lpstr>
      <vt:lpstr>A Simpler Model?</vt:lpstr>
      <vt:lpstr>Two-Sample t Test (1 of 2)</vt:lpstr>
      <vt:lpstr>Two-Sample t Test (2 of 2)</vt:lpstr>
      <vt:lpstr>Effect Size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Sections 0.1- 0.2</dc:title>
  <dc:creator>Canon</dc:creator>
  <cp:lastModifiedBy>Newton, Andy</cp:lastModifiedBy>
  <cp:revision>439</cp:revision>
  <dcterms:created xsi:type="dcterms:W3CDTF">2015-10-23T14:29:37Z</dcterms:created>
  <dcterms:modified xsi:type="dcterms:W3CDTF">2018-07-17T20:33:19Z</dcterms:modified>
</cp:coreProperties>
</file>